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62" r:id="rId6"/>
    <p:sldId id="263" r:id="rId7"/>
    <p:sldId id="264" r:id="rId8"/>
    <p:sldId id="265" r:id="rId9"/>
    <p:sldId id="261" r:id="rId10"/>
    <p:sldId id="266" r:id="rId11"/>
    <p:sldId id="270" r:id="rId12"/>
    <p:sldId id="268" r:id="rId13"/>
    <p:sldId id="259" r:id="rId14"/>
    <p:sldId id="26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36F1483-32F8-45E4-BD9F-7BE61F66BF5C}">
          <p14:sldIdLst>
            <p14:sldId id="256"/>
          </p14:sldIdLst>
        </p14:section>
        <p14:section name="Gliederung" id="{076282E7-D49C-4510-B682-B8BA34EF8DE0}">
          <p14:sldIdLst>
            <p14:sldId id="257"/>
            <p14:sldId id="258"/>
          </p14:sldIdLst>
        </p14:section>
        <p14:section name="Use-Klausel" id="{227674F6-762D-4E11-9378-AE3B72EA3210}">
          <p14:sldIdLst>
            <p14:sldId id="267"/>
            <p14:sldId id="262"/>
            <p14:sldId id="263"/>
            <p14:sldId id="264"/>
            <p14:sldId id="265"/>
            <p14:sldId id="261"/>
            <p14:sldId id="266"/>
            <p14:sldId id="270"/>
            <p14:sldId id="268"/>
          </p14:sldIdLst>
        </p14:section>
        <p14:section name="Aktuelle Vorgehensweise" id="{B192858C-B342-4EBF-B133-7A8939AE6893}">
          <p14:sldIdLst>
            <p14:sldId id="259"/>
            <p14:sldId id="260"/>
          </p14:sldIdLst>
        </p14:section>
        <p14:section name="Modularisierung" id="{394210FB-F313-4A59-BB61-7A8CE6E24652}">
          <p14:sldIdLst>
            <p14:sldId id="271"/>
            <p14:sldId id="272"/>
          </p14:sldIdLst>
        </p14:section>
        <p14:section name="Private Bereiche" id="{7022FBBE-3620-4665-AC27-7D2C7CEA24C6}">
          <p14:sldIdLst>
            <p14:sldId id="273"/>
            <p14:sldId id="274"/>
            <p14:sldId id="275"/>
          </p14:sldIdLst>
        </p14:section>
        <p14:section name="Hierarchie" id="{878848B9-90CE-43A3-A5ED-13DC9679CFBF}">
          <p14:sldIdLst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53" autoAdjust="0"/>
  </p:normalViewPr>
  <p:slideViewPr>
    <p:cSldViewPr snapToGrid="0">
      <p:cViewPr varScale="1">
        <p:scale>
          <a:sx n="93" d="100"/>
          <a:sy n="93" d="100"/>
        </p:scale>
        <p:origin x="21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BE7E3-8710-447B-AE54-D81D496CC5A3}" type="doc">
      <dgm:prSet loTypeId="urn:microsoft.com/office/officeart/2005/8/layout/lProcess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13CA779-6B51-42CF-8444-6DD4FA89B13E}">
      <dgm:prSet phldrT="[Text]"/>
      <dgm:spPr/>
      <dgm:t>
        <a:bodyPr/>
        <a:lstStyle/>
        <a:p>
          <a:r>
            <a:rPr lang="de-D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main.adb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E12DD8-5669-47E0-B6D6-124E97B852CE}" type="parTrans" cxnId="{87D7874F-D079-48F4-8410-D92A24FED87D}">
      <dgm:prSet/>
      <dgm:spPr/>
      <dgm:t>
        <a:bodyPr/>
        <a:lstStyle/>
        <a:p>
          <a:endParaRPr lang="de-DE"/>
        </a:p>
      </dgm:t>
    </dgm:pt>
    <dgm:pt modelId="{AF950D15-2C34-4135-B946-472EB56AD432}" type="sibTrans" cxnId="{87D7874F-D079-48F4-8410-D92A24FED87D}">
      <dgm:prSet/>
      <dgm:spPr/>
      <dgm:t>
        <a:bodyPr/>
        <a:lstStyle/>
        <a:p>
          <a:endParaRPr lang="de-DE"/>
        </a:p>
      </dgm:t>
    </dgm:pt>
    <dgm:pt modelId="{4C55B2B4-BA45-4E6D-8CBD-2F32F6C038C7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  <a:effectLst/>
            </a:rPr>
            <a:t>Deklarationsbereich [Funktionen, Variablen etc.]</a:t>
          </a:r>
        </a:p>
      </dgm:t>
    </dgm:pt>
    <dgm:pt modelId="{00E42025-9028-45E3-B110-AABE6F786381}" type="parTrans" cxnId="{48DCE8FF-85C7-4CD2-ACC4-7922C2CD7ADB}">
      <dgm:prSet/>
      <dgm:spPr/>
      <dgm:t>
        <a:bodyPr/>
        <a:lstStyle/>
        <a:p>
          <a:endParaRPr lang="de-DE"/>
        </a:p>
      </dgm:t>
    </dgm:pt>
    <dgm:pt modelId="{111BF18F-B757-4694-9429-C4A5029BC00A}" type="sibTrans" cxnId="{48DCE8FF-85C7-4CD2-ACC4-7922C2CD7ADB}">
      <dgm:prSet/>
      <dgm:spPr/>
      <dgm:t>
        <a:bodyPr/>
        <a:lstStyle/>
        <a:p>
          <a:endParaRPr lang="de-DE"/>
        </a:p>
      </dgm:t>
    </dgm:pt>
    <dgm:pt modelId="{F6645175-4837-4670-BD5A-083300745195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  <a:effectLst/>
            </a:rPr>
            <a:t>Implementationsbereich [Nutzereingaben, Umgang mit den Deklarationen]</a:t>
          </a:r>
        </a:p>
      </dgm:t>
    </dgm:pt>
    <dgm:pt modelId="{A53EDC3E-F65A-4DEC-8D69-96F3773C7293}" type="parTrans" cxnId="{963C87D2-3A85-45F4-9414-E18631E49C8A}">
      <dgm:prSet/>
      <dgm:spPr/>
      <dgm:t>
        <a:bodyPr/>
        <a:lstStyle/>
        <a:p>
          <a:endParaRPr lang="de-DE"/>
        </a:p>
      </dgm:t>
    </dgm:pt>
    <dgm:pt modelId="{66022723-9706-40F9-93FB-BCA29275C78F}" type="sibTrans" cxnId="{963C87D2-3A85-45F4-9414-E18631E49C8A}">
      <dgm:prSet/>
      <dgm:spPr/>
      <dgm:t>
        <a:bodyPr/>
        <a:lstStyle/>
        <a:p>
          <a:endParaRPr lang="de-DE"/>
        </a:p>
      </dgm:t>
    </dgm:pt>
    <dgm:pt modelId="{C2390B4B-B84B-43A7-B531-2F8E1C888B4F}" type="pres">
      <dgm:prSet presAssocID="{BABBE7E3-8710-447B-AE54-D81D496CC5A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FDA890E-45C3-4BB4-8A67-F5B3B0AFB515}" type="pres">
      <dgm:prSet presAssocID="{C13CA779-6B51-42CF-8444-6DD4FA89B13E}" presName="compNode" presStyleCnt="0"/>
      <dgm:spPr/>
    </dgm:pt>
    <dgm:pt modelId="{88E72EBF-011B-4A7E-86A5-184BB8BE2BB1}" type="pres">
      <dgm:prSet presAssocID="{C13CA779-6B51-42CF-8444-6DD4FA89B13E}" presName="aNode" presStyleLbl="bgShp" presStyleIdx="0" presStyleCnt="1"/>
      <dgm:spPr/>
      <dgm:t>
        <a:bodyPr/>
        <a:lstStyle/>
        <a:p>
          <a:endParaRPr lang="de-DE"/>
        </a:p>
      </dgm:t>
    </dgm:pt>
    <dgm:pt modelId="{1E0859C4-AE91-4CD4-8C7B-49874FD59912}" type="pres">
      <dgm:prSet presAssocID="{C13CA779-6B51-42CF-8444-6DD4FA89B13E}" presName="textNode" presStyleLbl="bgShp" presStyleIdx="0" presStyleCnt="1"/>
      <dgm:spPr/>
      <dgm:t>
        <a:bodyPr/>
        <a:lstStyle/>
        <a:p>
          <a:endParaRPr lang="de-DE"/>
        </a:p>
      </dgm:t>
    </dgm:pt>
    <dgm:pt modelId="{B284758A-9CB0-47CA-ADEF-8B9015606837}" type="pres">
      <dgm:prSet presAssocID="{C13CA779-6B51-42CF-8444-6DD4FA89B13E}" presName="compChildNode" presStyleCnt="0"/>
      <dgm:spPr/>
    </dgm:pt>
    <dgm:pt modelId="{1C5BBC07-175B-4A59-BE2E-D95BB7B1CA91}" type="pres">
      <dgm:prSet presAssocID="{C13CA779-6B51-42CF-8444-6DD4FA89B13E}" presName="theInnerList" presStyleCnt="0"/>
      <dgm:spPr/>
    </dgm:pt>
    <dgm:pt modelId="{EC6A8AE8-8E90-4076-BBB3-B4E89407223A}" type="pres">
      <dgm:prSet presAssocID="{4C55B2B4-BA45-4E6D-8CBD-2F32F6C038C7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619F011-1721-434C-8246-C9FED0CC4EB5}" type="pres">
      <dgm:prSet presAssocID="{4C55B2B4-BA45-4E6D-8CBD-2F32F6C038C7}" presName="aSpace2" presStyleCnt="0"/>
      <dgm:spPr/>
    </dgm:pt>
    <dgm:pt modelId="{6AD7D93D-6234-4890-BD94-80C26B951305}" type="pres">
      <dgm:prSet presAssocID="{F6645175-4837-4670-BD5A-083300745195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8DCE8FF-85C7-4CD2-ACC4-7922C2CD7ADB}" srcId="{C13CA779-6B51-42CF-8444-6DD4FA89B13E}" destId="{4C55B2B4-BA45-4E6D-8CBD-2F32F6C038C7}" srcOrd="0" destOrd="0" parTransId="{00E42025-9028-45E3-B110-AABE6F786381}" sibTransId="{111BF18F-B757-4694-9429-C4A5029BC00A}"/>
    <dgm:cxn modelId="{963C87D2-3A85-45F4-9414-E18631E49C8A}" srcId="{C13CA779-6B51-42CF-8444-6DD4FA89B13E}" destId="{F6645175-4837-4670-BD5A-083300745195}" srcOrd="1" destOrd="0" parTransId="{A53EDC3E-F65A-4DEC-8D69-96F3773C7293}" sibTransId="{66022723-9706-40F9-93FB-BCA29275C78F}"/>
    <dgm:cxn modelId="{9539936E-C1C9-4F08-B5F7-E788256C3190}" type="presOf" srcId="{4C55B2B4-BA45-4E6D-8CBD-2F32F6C038C7}" destId="{EC6A8AE8-8E90-4076-BBB3-B4E89407223A}" srcOrd="0" destOrd="0" presId="urn:microsoft.com/office/officeart/2005/8/layout/lProcess2"/>
    <dgm:cxn modelId="{BABD5E88-3464-498F-A952-0C57011230BD}" type="presOf" srcId="{C13CA779-6B51-42CF-8444-6DD4FA89B13E}" destId="{88E72EBF-011B-4A7E-86A5-184BB8BE2BB1}" srcOrd="0" destOrd="0" presId="urn:microsoft.com/office/officeart/2005/8/layout/lProcess2"/>
    <dgm:cxn modelId="{B0D58ED0-8B95-4691-B09B-409FA2B3760A}" type="presOf" srcId="{F6645175-4837-4670-BD5A-083300745195}" destId="{6AD7D93D-6234-4890-BD94-80C26B951305}" srcOrd="0" destOrd="0" presId="urn:microsoft.com/office/officeart/2005/8/layout/lProcess2"/>
    <dgm:cxn modelId="{309F8C8C-51AF-406D-8F0A-4E81F02FF7C5}" type="presOf" srcId="{BABBE7E3-8710-447B-AE54-D81D496CC5A3}" destId="{C2390B4B-B84B-43A7-B531-2F8E1C888B4F}" srcOrd="0" destOrd="0" presId="urn:microsoft.com/office/officeart/2005/8/layout/lProcess2"/>
    <dgm:cxn modelId="{87D7874F-D079-48F4-8410-D92A24FED87D}" srcId="{BABBE7E3-8710-447B-AE54-D81D496CC5A3}" destId="{C13CA779-6B51-42CF-8444-6DD4FA89B13E}" srcOrd="0" destOrd="0" parTransId="{EAE12DD8-5669-47E0-B6D6-124E97B852CE}" sibTransId="{AF950D15-2C34-4135-B946-472EB56AD432}"/>
    <dgm:cxn modelId="{8570C820-DBF0-4575-BF82-9B844EF200CE}" type="presOf" srcId="{C13CA779-6B51-42CF-8444-6DD4FA89B13E}" destId="{1E0859C4-AE91-4CD4-8C7B-49874FD59912}" srcOrd="1" destOrd="0" presId="urn:microsoft.com/office/officeart/2005/8/layout/lProcess2"/>
    <dgm:cxn modelId="{3A178324-3ED7-412F-8FF1-18BCF19D3590}" type="presParOf" srcId="{C2390B4B-B84B-43A7-B531-2F8E1C888B4F}" destId="{EFDA890E-45C3-4BB4-8A67-F5B3B0AFB515}" srcOrd="0" destOrd="0" presId="urn:microsoft.com/office/officeart/2005/8/layout/lProcess2"/>
    <dgm:cxn modelId="{4AC3586F-0327-4344-8C94-239034C8DEAA}" type="presParOf" srcId="{EFDA890E-45C3-4BB4-8A67-F5B3B0AFB515}" destId="{88E72EBF-011B-4A7E-86A5-184BB8BE2BB1}" srcOrd="0" destOrd="0" presId="urn:microsoft.com/office/officeart/2005/8/layout/lProcess2"/>
    <dgm:cxn modelId="{C8446530-C7CC-469A-8EAF-236D9886F7EF}" type="presParOf" srcId="{EFDA890E-45C3-4BB4-8A67-F5B3B0AFB515}" destId="{1E0859C4-AE91-4CD4-8C7B-49874FD59912}" srcOrd="1" destOrd="0" presId="urn:microsoft.com/office/officeart/2005/8/layout/lProcess2"/>
    <dgm:cxn modelId="{5C54AB50-D93F-4E8F-AED8-B861F383B227}" type="presParOf" srcId="{EFDA890E-45C3-4BB4-8A67-F5B3B0AFB515}" destId="{B284758A-9CB0-47CA-ADEF-8B9015606837}" srcOrd="2" destOrd="0" presId="urn:microsoft.com/office/officeart/2005/8/layout/lProcess2"/>
    <dgm:cxn modelId="{15A49DD0-038D-4931-8ADB-A73E69BA2912}" type="presParOf" srcId="{B284758A-9CB0-47CA-ADEF-8B9015606837}" destId="{1C5BBC07-175B-4A59-BE2E-D95BB7B1CA91}" srcOrd="0" destOrd="0" presId="urn:microsoft.com/office/officeart/2005/8/layout/lProcess2"/>
    <dgm:cxn modelId="{C68A2381-1EB9-48CC-92D6-3B8B132F7EE8}" type="presParOf" srcId="{1C5BBC07-175B-4A59-BE2E-D95BB7B1CA91}" destId="{EC6A8AE8-8E90-4076-BBB3-B4E89407223A}" srcOrd="0" destOrd="0" presId="urn:microsoft.com/office/officeart/2005/8/layout/lProcess2"/>
    <dgm:cxn modelId="{93EBD58F-C074-4391-9FEF-498E03C1195A}" type="presParOf" srcId="{1C5BBC07-175B-4A59-BE2E-D95BB7B1CA91}" destId="{1619F011-1721-434C-8246-C9FED0CC4EB5}" srcOrd="1" destOrd="0" presId="urn:microsoft.com/office/officeart/2005/8/layout/lProcess2"/>
    <dgm:cxn modelId="{0667F458-1E32-4925-A1B7-2FA3D29A61EC}" type="presParOf" srcId="{1C5BBC07-175B-4A59-BE2E-D95BB7B1CA91}" destId="{6AD7D93D-6234-4890-BD94-80C26B95130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BBE7E3-8710-447B-AE54-D81D496CC5A3}" type="doc">
      <dgm:prSet loTypeId="urn:microsoft.com/office/officeart/2005/8/layout/lProcess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13CA779-6B51-42CF-8444-6DD4FA89B13E}">
      <dgm:prSet phldrT="[Text]"/>
      <dgm:spPr/>
      <dgm:t>
        <a:bodyPr/>
        <a:lstStyle/>
        <a:p>
          <a:r>
            <a:rPr lang="de-D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main.adb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E12DD8-5669-47E0-B6D6-124E97B852CE}" type="parTrans" cxnId="{87D7874F-D079-48F4-8410-D92A24FED87D}">
      <dgm:prSet/>
      <dgm:spPr/>
      <dgm:t>
        <a:bodyPr/>
        <a:lstStyle/>
        <a:p>
          <a:endParaRPr lang="de-DE"/>
        </a:p>
      </dgm:t>
    </dgm:pt>
    <dgm:pt modelId="{AF950D15-2C34-4135-B946-472EB56AD432}" type="sibTrans" cxnId="{87D7874F-D079-48F4-8410-D92A24FED87D}">
      <dgm:prSet/>
      <dgm:spPr/>
      <dgm:t>
        <a:bodyPr/>
        <a:lstStyle/>
        <a:p>
          <a:endParaRPr lang="de-DE"/>
        </a:p>
      </dgm:t>
    </dgm:pt>
    <dgm:pt modelId="{4C55B2B4-BA45-4E6D-8CBD-2F32F6C038C7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  <a:effectLst/>
            </a:rPr>
            <a:t>Deklarationsbereich [Funktionen, Variablen etc.]</a:t>
          </a:r>
        </a:p>
      </dgm:t>
    </dgm:pt>
    <dgm:pt modelId="{00E42025-9028-45E3-B110-AABE6F786381}" type="parTrans" cxnId="{48DCE8FF-85C7-4CD2-ACC4-7922C2CD7ADB}">
      <dgm:prSet/>
      <dgm:spPr/>
      <dgm:t>
        <a:bodyPr/>
        <a:lstStyle/>
        <a:p>
          <a:endParaRPr lang="de-DE"/>
        </a:p>
      </dgm:t>
    </dgm:pt>
    <dgm:pt modelId="{111BF18F-B757-4694-9429-C4A5029BC00A}" type="sibTrans" cxnId="{48DCE8FF-85C7-4CD2-ACC4-7922C2CD7ADB}">
      <dgm:prSet/>
      <dgm:spPr/>
      <dgm:t>
        <a:bodyPr/>
        <a:lstStyle/>
        <a:p>
          <a:endParaRPr lang="de-DE"/>
        </a:p>
      </dgm:t>
    </dgm:pt>
    <dgm:pt modelId="{F6645175-4837-4670-BD5A-083300745195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  <a:effectLst/>
            </a:rPr>
            <a:t>Implementationsbereich [Nutzereingaben, Umgang mit den Deklarationen]</a:t>
          </a:r>
        </a:p>
      </dgm:t>
    </dgm:pt>
    <dgm:pt modelId="{A53EDC3E-F65A-4DEC-8D69-96F3773C7293}" type="parTrans" cxnId="{963C87D2-3A85-45F4-9414-E18631E49C8A}">
      <dgm:prSet/>
      <dgm:spPr/>
      <dgm:t>
        <a:bodyPr/>
        <a:lstStyle/>
        <a:p>
          <a:endParaRPr lang="de-DE"/>
        </a:p>
      </dgm:t>
    </dgm:pt>
    <dgm:pt modelId="{66022723-9706-40F9-93FB-BCA29275C78F}" type="sibTrans" cxnId="{963C87D2-3A85-45F4-9414-E18631E49C8A}">
      <dgm:prSet/>
      <dgm:spPr/>
      <dgm:t>
        <a:bodyPr/>
        <a:lstStyle/>
        <a:p>
          <a:endParaRPr lang="de-DE"/>
        </a:p>
      </dgm:t>
    </dgm:pt>
    <dgm:pt modelId="{C2390B4B-B84B-43A7-B531-2F8E1C888B4F}" type="pres">
      <dgm:prSet presAssocID="{BABBE7E3-8710-447B-AE54-D81D496CC5A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FDA890E-45C3-4BB4-8A67-F5B3B0AFB515}" type="pres">
      <dgm:prSet presAssocID="{C13CA779-6B51-42CF-8444-6DD4FA89B13E}" presName="compNode" presStyleCnt="0"/>
      <dgm:spPr/>
    </dgm:pt>
    <dgm:pt modelId="{88E72EBF-011B-4A7E-86A5-184BB8BE2BB1}" type="pres">
      <dgm:prSet presAssocID="{C13CA779-6B51-42CF-8444-6DD4FA89B13E}" presName="aNode" presStyleLbl="bgShp" presStyleIdx="0" presStyleCnt="1" custLinFactNeighborX="907" custLinFactNeighborY="41948"/>
      <dgm:spPr/>
      <dgm:t>
        <a:bodyPr/>
        <a:lstStyle/>
        <a:p>
          <a:endParaRPr lang="de-DE"/>
        </a:p>
      </dgm:t>
    </dgm:pt>
    <dgm:pt modelId="{1E0859C4-AE91-4CD4-8C7B-49874FD59912}" type="pres">
      <dgm:prSet presAssocID="{C13CA779-6B51-42CF-8444-6DD4FA89B13E}" presName="textNode" presStyleLbl="bgShp" presStyleIdx="0" presStyleCnt="1"/>
      <dgm:spPr/>
      <dgm:t>
        <a:bodyPr/>
        <a:lstStyle/>
        <a:p>
          <a:endParaRPr lang="de-DE"/>
        </a:p>
      </dgm:t>
    </dgm:pt>
    <dgm:pt modelId="{B284758A-9CB0-47CA-ADEF-8B9015606837}" type="pres">
      <dgm:prSet presAssocID="{C13CA779-6B51-42CF-8444-6DD4FA89B13E}" presName="compChildNode" presStyleCnt="0"/>
      <dgm:spPr/>
    </dgm:pt>
    <dgm:pt modelId="{1C5BBC07-175B-4A59-BE2E-D95BB7B1CA91}" type="pres">
      <dgm:prSet presAssocID="{C13CA779-6B51-42CF-8444-6DD4FA89B13E}" presName="theInnerList" presStyleCnt="0"/>
      <dgm:spPr/>
    </dgm:pt>
    <dgm:pt modelId="{EC6A8AE8-8E90-4076-BBB3-B4E89407223A}" type="pres">
      <dgm:prSet presAssocID="{4C55B2B4-BA45-4E6D-8CBD-2F32F6C038C7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619F011-1721-434C-8246-C9FED0CC4EB5}" type="pres">
      <dgm:prSet presAssocID="{4C55B2B4-BA45-4E6D-8CBD-2F32F6C038C7}" presName="aSpace2" presStyleCnt="0"/>
      <dgm:spPr/>
    </dgm:pt>
    <dgm:pt modelId="{6AD7D93D-6234-4890-BD94-80C26B951305}" type="pres">
      <dgm:prSet presAssocID="{F6645175-4837-4670-BD5A-083300745195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8DCE8FF-85C7-4CD2-ACC4-7922C2CD7ADB}" srcId="{C13CA779-6B51-42CF-8444-6DD4FA89B13E}" destId="{4C55B2B4-BA45-4E6D-8CBD-2F32F6C038C7}" srcOrd="0" destOrd="0" parTransId="{00E42025-9028-45E3-B110-AABE6F786381}" sibTransId="{111BF18F-B757-4694-9429-C4A5029BC00A}"/>
    <dgm:cxn modelId="{963C87D2-3A85-45F4-9414-E18631E49C8A}" srcId="{C13CA779-6B51-42CF-8444-6DD4FA89B13E}" destId="{F6645175-4837-4670-BD5A-083300745195}" srcOrd="1" destOrd="0" parTransId="{A53EDC3E-F65A-4DEC-8D69-96F3773C7293}" sibTransId="{66022723-9706-40F9-93FB-BCA29275C78F}"/>
    <dgm:cxn modelId="{9539936E-C1C9-4F08-B5F7-E788256C3190}" type="presOf" srcId="{4C55B2B4-BA45-4E6D-8CBD-2F32F6C038C7}" destId="{EC6A8AE8-8E90-4076-BBB3-B4E89407223A}" srcOrd="0" destOrd="0" presId="urn:microsoft.com/office/officeart/2005/8/layout/lProcess2"/>
    <dgm:cxn modelId="{BABD5E88-3464-498F-A952-0C57011230BD}" type="presOf" srcId="{C13CA779-6B51-42CF-8444-6DD4FA89B13E}" destId="{88E72EBF-011B-4A7E-86A5-184BB8BE2BB1}" srcOrd="0" destOrd="0" presId="urn:microsoft.com/office/officeart/2005/8/layout/lProcess2"/>
    <dgm:cxn modelId="{B0D58ED0-8B95-4691-B09B-409FA2B3760A}" type="presOf" srcId="{F6645175-4837-4670-BD5A-083300745195}" destId="{6AD7D93D-6234-4890-BD94-80C26B951305}" srcOrd="0" destOrd="0" presId="urn:microsoft.com/office/officeart/2005/8/layout/lProcess2"/>
    <dgm:cxn modelId="{309F8C8C-51AF-406D-8F0A-4E81F02FF7C5}" type="presOf" srcId="{BABBE7E3-8710-447B-AE54-D81D496CC5A3}" destId="{C2390B4B-B84B-43A7-B531-2F8E1C888B4F}" srcOrd="0" destOrd="0" presId="urn:microsoft.com/office/officeart/2005/8/layout/lProcess2"/>
    <dgm:cxn modelId="{87D7874F-D079-48F4-8410-D92A24FED87D}" srcId="{BABBE7E3-8710-447B-AE54-D81D496CC5A3}" destId="{C13CA779-6B51-42CF-8444-6DD4FA89B13E}" srcOrd="0" destOrd="0" parTransId="{EAE12DD8-5669-47E0-B6D6-124E97B852CE}" sibTransId="{AF950D15-2C34-4135-B946-472EB56AD432}"/>
    <dgm:cxn modelId="{8570C820-DBF0-4575-BF82-9B844EF200CE}" type="presOf" srcId="{C13CA779-6B51-42CF-8444-6DD4FA89B13E}" destId="{1E0859C4-AE91-4CD4-8C7B-49874FD59912}" srcOrd="1" destOrd="0" presId="urn:microsoft.com/office/officeart/2005/8/layout/lProcess2"/>
    <dgm:cxn modelId="{3A178324-3ED7-412F-8FF1-18BCF19D3590}" type="presParOf" srcId="{C2390B4B-B84B-43A7-B531-2F8E1C888B4F}" destId="{EFDA890E-45C3-4BB4-8A67-F5B3B0AFB515}" srcOrd="0" destOrd="0" presId="urn:microsoft.com/office/officeart/2005/8/layout/lProcess2"/>
    <dgm:cxn modelId="{4AC3586F-0327-4344-8C94-239034C8DEAA}" type="presParOf" srcId="{EFDA890E-45C3-4BB4-8A67-F5B3B0AFB515}" destId="{88E72EBF-011B-4A7E-86A5-184BB8BE2BB1}" srcOrd="0" destOrd="0" presId="urn:microsoft.com/office/officeart/2005/8/layout/lProcess2"/>
    <dgm:cxn modelId="{C8446530-C7CC-469A-8EAF-236D9886F7EF}" type="presParOf" srcId="{EFDA890E-45C3-4BB4-8A67-F5B3B0AFB515}" destId="{1E0859C4-AE91-4CD4-8C7B-49874FD59912}" srcOrd="1" destOrd="0" presId="urn:microsoft.com/office/officeart/2005/8/layout/lProcess2"/>
    <dgm:cxn modelId="{5C54AB50-D93F-4E8F-AED8-B861F383B227}" type="presParOf" srcId="{EFDA890E-45C3-4BB4-8A67-F5B3B0AFB515}" destId="{B284758A-9CB0-47CA-ADEF-8B9015606837}" srcOrd="2" destOrd="0" presId="urn:microsoft.com/office/officeart/2005/8/layout/lProcess2"/>
    <dgm:cxn modelId="{15A49DD0-038D-4931-8ADB-A73E69BA2912}" type="presParOf" srcId="{B284758A-9CB0-47CA-ADEF-8B9015606837}" destId="{1C5BBC07-175B-4A59-BE2E-D95BB7B1CA91}" srcOrd="0" destOrd="0" presId="urn:microsoft.com/office/officeart/2005/8/layout/lProcess2"/>
    <dgm:cxn modelId="{C68A2381-1EB9-48CC-92D6-3B8B132F7EE8}" type="presParOf" srcId="{1C5BBC07-175B-4A59-BE2E-D95BB7B1CA91}" destId="{EC6A8AE8-8E90-4076-BBB3-B4E89407223A}" srcOrd="0" destOrd="0" presId="urn:microsoft.com/office/officeart/2005/8/layout/lProcess2"/>
    <dgm:cxn modelId="{93EBD58F-C074-4391-9FEF-498E03C1195A}" type="presParOf" srcId="{1C5BBC07-175B-4A59-BE2E-D95BB7B1CA91}" destId="{1619F011-1721-434C-8246-C9FED0CC4EB5}" srcOrd="1" destOrd="0" presId="urn:microsoft.com/office/officeart/2005/8/layout/lProcess2"/>
    <dgm:cxn modelId="{0667F458-1E32-4925-A1B7-2FA3D29A61EC}" type="presParOf" srcId="{1C5BBC07-175B-4A59-BE2E-D95BB7B1CA91}" destId="{6AD7D93D-6234-4890-BD94-80C26B95130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72EBF-011B-4A7E-86A5-184BB8BE2BB1}">
      <dsp:nvSpPr>
        <dsp:cNvPr id="0" name=""/>
        <dsp:cNvSpPr/>
      </dsp:nvSpPr>
      <dsp:spPr>
        <a:xfrm>
          <a:off x="0" y="0"/>
          <a:ext cx="8342313" cy="5410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main.adb</a:t>
          </a:r>
          <a:endParaRPr lang="de-DE" sz="6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8342313" cy="1623060"/>
      </dsp:txXfrm>
    </dsp:sp>
    <dsp:sp modelId="{EC6A8AE8-8E90-4076-BBB3-B4E89407223A}">
      <dsp:nvSpPr>
        <dsp:cNvPr id="0" name=""/>
        <dsp:cNvSpPr/>
      </dsp:nvSpPr>
      <dsp:spPr>
        <a:xfrm>
          <a:off x="834231" y="1624645"/>
          <a:ext cx="6673850" cy="16312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>
              <a:solidFill>
                <a:schemeClr val="tx1"/>
              </a:solidFill>
              <a:effectLst/>
            </a:rPr>
            <a:t>Deklarationsbereich [Funktionen, Variablen etc.]</a:t>
          </a:r>
        </a:p>
      </dsp:txBody>
      <dsp:txXfrm>
        <a:off x="882009" y="1672423"/>
        <a:ext cx="6578294" cy="1535693"/>
      </dsp:txXfrm>
    </dsp:sp>
    <dsp:sp modelId="{6AD7D93D-6234-4890-BD94-80C26B951305}">
      <dsp:nvSpPr>
        <dsp:cNvPr id="0" name=""/>
        <dsp:cNvSpPr/>
      </dsp:nvSpPr>
      <dsp:spPr>
        <a:xfrm>
          <a:off x="834231" y="3506855"/>
          <a:ext cx="6673850" cy="16312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>
              <a:solidFill>
                <a:schemeClr val="tx1"/>
              </a:solidFill>
              <a:effectLst/>
            </a:rPr>
            <a:t>Implementationsbereich [Nutzereingaben, Umgang mit den Deklarationen]</a:t>
          </a:r>
        </a:p>
      </dsp:txBody>
      <dsp:txXfrm>
        <a:off x="882009" y="3554633"/>
        <a:ext cx="6578294" cy="15356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72EBF-011B-4A7E-86A5-184BB8BE2BB1}">
      <dsp:nvSpPr>
        <dsp:cNvPr id="0" name=""/>
        <dsp:cNvSpPr/>
      </dsp:nvSpPr>
      <dsp:spPr>
        <a:xfrm>
          <a:off x="0" y="0"/>
          <a:ext cx="3087267" cy="24912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main.adb</a:t>
          </a:r>
          <a:endParaRPr lang="de-DE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3087267" cy="747382"/>
      </dsp:txXfrm>
    </dsp:sp>
    <dsp:sp modelId="{EC6A8AE8-8E90-4076-BBB3-B4E89407223A}">
      <dsp:nvSpPr>
        <dsp:cNvPr id="0" name=""/>
        <dsp:cNvSpPr/>
      </dsp:nvSpPr>
      <dsp:spPr>
        <a:xfrm>
          <a:off x="308726" y="748112"/>
          <a:ext cx="2469813" cy="751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>
              <a:solidFill>
                <a:schemeClr val="tx1"/>
              </a:solidFill>
              <a:effectLst/>
            </a:rPr>
            <a:t>Deklarationsbereich [Funktionen, Variablen etc.]</a:t>
          </a:r>
        </a:p>
      </dsp:txBody>
      <dsp:txXfrm>
        <a:off x="330727" y="770113"/>
        <a:ext cx="2425811" cy="707151"/>
      </dsp:txXfrm>
    </dsp:sp>
    <dsp:sp modelId="{6AD7D93D-6234-4890-BD94-80C26B951305}">
      <dsp:nvSpPr>
        <dsp:cNvPr id="0" name=""/>
        <dsp:cNvSpPr/>
      </dsp:nvSpPr>
      <dsp:spPr>
        <a:xfrm>
          <a:off x="308726" y="1614827"/>
          <a:ext cx="2469813" cy="751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>
              <a:solidFill>
                <a:schemeClr val="tx1"/>
              </a:solidFill>
              <a:effectLst/>
            </a:rPr>
            <a:t>Implementationsbereich [Nutzereingaben, Umgang mit den Deklarationen]</a:t>
          </a:r>
        </a:p>
      </dsp:txBody>
      <dsp:txXfrm>
        <a:off x="330727" y="1636828"/>
        <a:ext cx="2425811" cy="707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A2261-B7B3-40DE-AA79-0B17BD6E9A65}" type="datetimeFigureOut">
              <a:rPr lang="de-DE" smtClean="0"/>
              <a:t>06.10.2021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CE3DA-A1DC-4E42-AE90-7C04379976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32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Bezugnehmend Objektorientierung – Wiederverwendbarkeit (Modularisierung) und Datenkapselung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Ada = Modulare Programmiersprache (Pakete) welches später das Objektorientierte Programmierparadigma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Zusätzlich mit implementiert hat.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Dateiendungen  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ADA 83 – Alle Dateien .</a:t>
            </a:r>
            <a:r>
              <a:rPr lang="de-DE" dirty="0" err="1">
                <a:sym typeface="Wingdings" panose="05000000000000000000" pitchFamily="2" charset="2"/>
              </a:rPr>
              <a:t>ada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Ab Ada 95 – Trennung zwischen .</a:t>
            </a:r>
            <a:r>
              <a:rPr lang="de-DE" dirty="0" err="1">
                <a:sym typeface="Wingdings" panose="05000000000000000000" pitchFamily="2" charset="2"/>
              </a:rPr>
              <a:t>adb</a:t>
            </a:r>
            <a:r>
              <a:rPr lang="de-DE" dirty="0">
                <a:sym typeface="Wingdings" panose="05000000000000000000" pitchFamily="2" charset="2"/>
              </a:rPr>
              <a:t> und .</a:t>
            </a:r>
            <a:r>
              <a:rPr lang="de-DE" dirty="0" err="1">
                <a:sym typeface="Wingdings" panose="05000000000000000000" pitchFamily="2" charset="2"/>
              </a:rPr>
              <a:t>ads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Pakete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Erklärung zu Nutzer und Schreiberseite  Was will der wissen der mein Paket nutzt. Was muss ich tun? (Wer -&gt; Nutzer, Ich -&gt; Schreiber)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Die Pakethierarchie (Mit Blick auf </a:t>
            </a:r>
            <a:r>
              <a:rPr lang="de-DE" dirty="0" err="1">
                <a:sym typeface="Wingdings" panose="05000000000000000000" pitchFamily="2" charset="2"/>
              </a:rPr>
              <a:t>bisherirge</a:t>
            </a:r>
            <a:r>
              <a:rPr lang="de-DE" dirty="0">
                <a:sym typeface="Wingdings" panose="05000000000000000000" pitchFamily="2" charset="2"/>
              </a:rPr>
              <a:t> Implementationen)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Packages mit Body und </a:t>
            </a:r>
            <a:r>
              <a:rPr lang="de-DE" dirty="0" err="1">
                <a:sym typeface="Wingdings" panose="05000000000000000000" pitchFamily="2" charset="2"/>
              </a:rPr>
              <a:t>Specification</a:t>
            </a:r>
            <a:r>
              <a:rPr lang="de-DE" dirty="0">
                <a:sym typeface="Wingdings" panose="05000000000000000000" pitchFamily="2" charset="2"/>
              </a:rPr>
              <a:t>, Child Packages (Ab Ada 95)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Hier versuchen alle Möglichkeiten direkt zu zeigen, da dieser Part für den </a:t>
            </a:r>
            <a:r>
              <a:rPr lang="de-DE" dirty="0" err="1">
                <a:sym typeface="Wingdings" panose="05000000000000000000" pitchFamily="2" charset="2"/>
              </a:rPr>
              <a:t>LTn</a:t>
            </a:r>
            <a:r>
              <a:rPr lang="de-DE" dirty="0">
                <a:sym typeface="Wingdings" panose="05000000000000000000" pitchFamily="2" charset="2"/>
              </a:rPr>
              <a:t> am nächsten ist. 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     anschließend darauf eingehen wie man das alles auslagern und modularisieren kann.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? Möglicherweise alle wichtigen Themen hier als innere </a:t>
            </a:r>
            <a:r>
              <a:rPr lang="de-DE" dirty="0" err="1">
                <a:sym typeface="Wingdings" panose="05000000000000000000" pitchFamily="2" charset="2"/>
              </a:rPr>
              <a:t>packages</a:t>
            </a:r>
            <a:r>
              <a:rPr lang="de-DE" dirty="0">
                <a:sym typeface="Wingdings" panose="05000000000000000000" pitchFamily="2" charset="2"/>
              </a:rPr>
              <a:t> aufbauen und diese dann auslagern?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? Prüfen auf Möglichkeit hinsichtlich </a:t>
            </a:r>
            <a:r>
              <a:rPr lang="de-DE" dirty="0" err="1">
                <a:sym typeface="Wingdings" panose="05000000000000000000" pitchFamily="2" charset="2"/>
              </a:rPr>
              <a:t>Generics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Äußere Packages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Specification</a:t>
            </a:r>
            <a:r>
              <a:rPr lang="de-DE" dirty="0">
                <a:sym typeface="Wingdings" panose="05000000000000000000" pitchFamily="2" charset="2"/>
              </a:rPr>
              <a:t> in der ADS Datei – Implementierung in der ADB Datei (ADS – Was wird gemacht? | ADB – Wie wird es gemacht?)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Das Wie wird es gemacht interessiert den Nutzer in der Regel nicht. Auch nicht andere Entwickler die es nur aufgrund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     der </a:t>
            </a:r>
            <a:r>
              <a:rPr lang="de-DE" dirty="0" err="1">
                <a:sym typeface="Wingdings" panose="05000000000000000000" pitchFamily="2" charset="2"/>
              </a:rPr>
              <a:t>vorhandenne</a:t>
            </a:r>
            <a:r>
              <a:rPr lang="de-DE" dirty="0">
                <a:sym typeface="Wingdings" panose="05000000000000000000" pitchFamily="2" charset="2"/>
              </a:rPr>
              <a:t> Funktionalität nutzen. 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Packages in Packages (</a:t>
            </a:r>
            <a:r>
              <a:rPr lang="de-DE" dirty="0" err="1">
                <a:sym typeface="Wingdings" panose="05000000000000000000" pitchFamily="2" charset="2"/>
              </a:rPr>
              <a:t>Nested</a:t>
            </a:r>
            <a:r>
              <a:rPr lang="de-DE" dirty="0">
                <a:sym typeface="Wingdings" panose="05000000000000000000" pitchFamily="2" charset="2"/>
              </a:rPr>
              <a:t> Packages)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Child Packages (Child, Child </a:t>
            </a:r>
            <a:r>
              <a:rPr lang="de-DE" dirty="0" err="1">
                <a:sym typeface="Wingdings" panose="05000000000000000000" pitchFamily="2" charset="2"/>
              </a:rPr>
              <a:t>Child</a:t>
            </a:r>
            <a:r>
              <a:rPr lang="de-DE" dirty="0">
                <a:sym typeface="Wingdings" panose="05000000000000000000" pitchFamily="2" charset="2"/>
              </a:rPr>
              <a:t> etc.)</a:t>
            </a:r>
          </a:p>
          <a:p>
            <a:pPr marL="171450" lvl="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Private und limited Deklarationen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ADOs und ADTs (ADO = Anonymes Datenobjekt, ADT = Anonymer Datentyp)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Paket stellt Datentyp für Nutzer zur Verfügung (ADT)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Paket legt ein Datenobjekt / Variable fest (ADO) 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Generische Elemente (Pakete, Blöcke bzw. Unterprogramme allg.,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CE3DA-A1DC-4E42-AE90-7C04379976C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84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CE3DA-A1DC-4E42-AE90-7C04379976C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54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war schlichtweg zu dieser Zeit teilweise nicht möglich über Inhalte zu „</a:t>
            </a:r>
            <a:r>
              <a:rPr lang="de-DE" dirty="0" err="1"/>
              <a:t>hovern</a:t>
            </a:r>
            <a:r>
              <a:rPr lang="de-DE" dirty="0"/>
              <a:t>“ um dann z.B. </a:t>
            </a:r>
          </a:p>
          <a:p>
            <a:r>
              <a:rPr lang="de-DE" dirty="0"/>
              <a:t>die Quelle meines Imports zu sehen. </a:t>
            </a:r>
          </a:p>
          <a:p>
            <a:endParaRPr lang="de-DE" dirty="0"/>
          </a:p>
          <a:p>
            <a:r>
              <a:rPr lang="de-DE" dirty="0"/>
              <a:t>Dies ist</a:t>
            </a:r>
            <a:r>
              <a:rPr lang="de-DE" baseline="0" dirty="0"/>
              <a:t> heute der Way-</a:t>
            </a:r>
            <a:r>
              <a:rPr lang="de-DE" baseline="0" dirty="0" err="1"/>
              <a:t>To</a:t>
            </a:r>
            <a:r>
              <a:rPr lang="de-DE" baseline="0" dirty="0"/>
              <a:t>-Go auf Vollqualifizierung zu verzichten.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CE3DA-A1DC-4E42-AE90-7C04379976C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20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Aktuelle</a:t>
            </a:r>
            <a:r>
              <a:rPr lang="de-DE" baseline="0" dirty="0"/>
              <a:t> Vorgehensweise (Kurz erklären)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Frage: Was wäre nun bei größeren Programmen sinnvoll auszulagern?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Antwort: Deklarationsbereich so weit es geht. Implementationsbereich soweit notwendig.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CE3DA-A1DC-4E42-AE90-7C04379976C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77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Anschließend Template nachprogrammieren</a:t>
            </a:r>
            <a:r>
              <a:rPr lang="de-DE" baseline="0" dirty="0"/>
              <a:t> um es für den Umbau vorzubereiten.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CE3DA-A1DC-4E42-AE90-7C04379976C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807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Aktuelle</a:t>
            </a:r>
            <a:r>
              <a:rPr lang="de-DE" baseline="0" dirty="0"/>
              <a:t> Vorgehensweise (Kurz erklären)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Frage: Was wäre nun bei größeren Programmen sinnvoll auszulagern?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Antwort: Deklarationsbereich so weit es geht. Implementationsbereich soweit notwendig.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CE3DA-A1DC-4E42-AE90-7C04379976C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8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Anschließend bereits vorhandene Packages genauer betrachten: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Ausbildungsprojekt.grp</a:t>
            </a:r>
            <a:r>
              <a:rPr lang="de-DE" dirty="0">
                <a:sym typeface="Wingdings" panose="05000000000000000000" pitchFamily="2" charset="2"/>
              </a:rPr>
              <a:t>  unter 04_PackagesUndModulareProgrammierung  01_Packages  p0packageuebersicht.adb</a:t>
            </a:r>
            <a:endParaRPr lang="de-DE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Ada.IO_Exceptions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Ada.Numerics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Keine Implementierung notwendig  Kein </a:t>
            </a:r>
            <a:r>
              <a:rPr lang="de-DE" dirty="0" err="1">
                <a:sym typeface="Wingdings" panose="05000000000000000000" pitchFamily="2" charset="2"/>
              </a:rPr>
              <a:t>body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Ada.Strings.Bounded</a:t>
            </a:r>
            <a:r>
              <a:rPr lang="de-DE" dirty="0"/>
              <a:t>(Mit Hinweis auf „</a:t>
            </a:r>
            <a:r>
              <a:rPr lang="de-DE" dirty="0" err="1"/>
              <a:t>Nested</a:t>
            </a:r>
            <a:r>
              <a:rPr lang="de-DE" dirty="0"/>
              <a:t>-Package</a:t>
            </a:r>
            <a:r>
              <a:rPr lang="de-DE" baseline="0" dirty="0"/>
              <a:t> ASCII“) </a:t>
            </a:r>
            <a:r>
              <a:rPr lang="de-DE" baseline="0" dirty="0">
                <a:sym typeface="Wingdings" panose="05000000000000000000" pitchFamily="2" charset="2"/>
              </a:rPr>
              <a:t> Wie </a:t>
            </a:r>
            <a:r>
              <a:rPr lang="de-DE" baseline="0" dirty="0" err="1">
                <a:sym typeface="Wingdings" panose="05000000000000000000" pitchFamily="2" charset="2"/>
              </a:rPr>
              <a:t>nested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packages</a:t>
            </a:r>
            <a:r>
              <a:rPr lang="de-DE" baseline="0" dirty="0">
                <a:sym typeface="Wingdings" panose="05000000000000000000" pitchFamily="2" charset="2"/>
              </a:rPr>
              <a:t> sind </a:t>
            </a:r>
            <a:r>
              <a:rPr lang="de-DE" baseline="0" dirty="0" err="1">
                <a:sym typeface="Wingdings" panose="05000000000000000000" pitchFamily="2" charset="2"/>
              </a:rPr>
              <a:t>packages</a:t>
            </a:r>
            <a:r>
              <a:rPr lang="de-DE" baseline="0" dirty="0">
                <a:sym typeface="Wingdings" panose="05000000000000000000" pitchFamily="2" charset="2"/>
              </a:rPr>
              <a:t> auch innerhalb der </a:t>
            </a:r>
            <a:r>
              <a:rPr lang="de-DE" baseline="0" dirty="0" err="1">
                <a:sym typeface="Wingdings" panose="05000000000000000000" pitchFamily="2" charset="2"/>
              </a:rPr>
              <a:t>procedure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moeglich</a:t>
            </a:r>
            <a:r>
              <a:rPr lang="de-DE" baseline="0" dirty="0">
                <a:sym typeface="Wingdings" panose="05000000000000000000" pitchFamily="2" charset="2"/>
              </a:rPr>
              <a:t> (Nicht sinnvoll)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Ada.Numerics.Elementary_Functions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Übergang zu Child </a:t>
            </a:r>
            <a:r>
              <a:rPr lang="de-DE" dirty="0" err="1">
                <a:sym typeface="Wingdings" panose="05000000000000000000" pitchFamily="2" charset="2"/>
              </a:rPr>
              <a:t>packages</a:t>
            </a:r>
            <a:r>
              <a:rPr lang="de-DE" dirty="0">
                <a:sym typeface="Wingdings" panose="05000000000000000000" pitchFamily="2" charset="2"/>
              </a:rPr>
              <a:t>  Zeigen, dass über</a:t>
            </a:r>
            <a:r>
              <a:rPr lang="de-DE" baseline="0" dirty="0">
                <a:sym typeface="Wingdings" panose="05000000000000000000" pitchFamily="2" charset="2"/>
              </a:rPr>
              <a:t> den Weiterklick in die</a:t>
            </a:r>
          </a:p>
          <a:p>
            <a:pPr marL="0" indent="0">
              <a:buFontTx/>
              <a:buNone/>
            </a:pPr>
            <a:r>
              <a:rPr lang="de-DE" baseline="0" dirty="0">
                <a:sym typeface="Wingdings" panose="05000000000000000000" pitchFamily="2" charset="2"/>
              </a:rPr>
              <a:t>                                                             jeweiligen Funktionen die .</a:t>
            </a:r>
            <a:r>
              <a:rPr lang="de-DE" baseline="0" dirty="0" err="1">
                <a:sym typeface="Wingdings" panose="05000000000000000000" pitchFamily="2" charset="2"/>
              </a:rPr>
              <a:t>adb</a:t>
            </a:r>
            <a:r>
              <a:rPr lang="de-DE" baseline="0" dirty="0">
                <a:sym typeface="Wingdings" panose="05000000000000000000" pitchFamily="2" charset="2"/>
              </a:rPr>
              <a:t> geöffnet wird.</a:t>
            </a:r>
          </a:p>
          <a:p>
            <a:pPr marL="0" indent="0">
              <a:buFontTx/>
              <a:buNone/>
            </a:pPr>
            <a:r>
              <a:rPr lang="de-DE" baseline="0" dirty="0">
                <a:sym typeface="Wingdings" panose="05000000000000000000" pitchFamily="2" charset="2"/>
              </a:rPr>
              <a:t>                                                             Dort ist z.B. ersichtlich, dass dort auf PI des </a:t>
            </a:r>
          </a:p>
          <a:p>
            <a:pPr marL="0" indent="0">
              <a:buFontTx/>
              <a:buNone/>
            </a:pPr>
            <a:r>
              <a:rPr lang="de-DE" baseline="0" dirty="0">
                <a:sym typeface="Wingdings" panose="05000000000000000000" pitchFamily="2" charset="2"/>
              </a:rPr>
              <a:t>                                                             „Vaterpakets“ zugegriffen werden kann.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ACHTUNG: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functions</a:t>
            </a:r>
            <a:r>
              <a:rPr lang="de-DE" baseline="0" dirty="0">
                <a:sym typeface="Wingdings" panose="05000000000000000000" pitchFamily="2" charset="2"/>
              </a:rPr>
              <a:t> … </a:t>
            </a:r>
            <a:r>
              <a:rPr lang="de-DE" baseline="0" dirty="0" err="1">
                <a:sym typeface="Wingdings" panose="05000000000000000000" pitchFamily="2" charset="2"/>
              </a:rPr>
              <a:t>with</a:t>
            </a:r>
            <a:r>
              <a:rPr lang="de-DE" baseline="0" dirty="0">
                <a:sym typeface="Wingdings" panose="05000000000000000000" pitchFamily="2" charset="2"/>
              </a:rPr>
              <a:t> sind sogenannte </a:t>
            </a:r>
            <a:r>
              <a:rPr lang="de-DE" baseline="0" dirty="0" err="1">
                <a:sym typeface="Wingdings" panose="05000000000000000000" pitchFamily="2" charset="2"/>
              </a:rPr>
              <a:t>contracts</a:t>
            </a:r>
            <a:r>
              <a:rPr lang="de-DE" baseline="0" dirty="0">
                <a:sym typeface="Wingdings" panose="05000000000000000000" pitchFamily="2" charset="2"/>
              </a:rPr>
              <a:t> die es seit Ada 2012 gibt und die Ein und Ausgabe bereits vordefinieren kann.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CE3DA-A1DC-4E42-AE90-7C04379976C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65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 für erfahrenere</a:t>
            </a:r>
            <a:r>
              <a:rPr lang="de-DE" baseline="0" dirty="0"/>
              <a:t> </a:t>
            </a:r>
            <a:r>
              <a:rPr lang="de-DE" baseline="0" dirty="0" err="1"/>
              <a:t>LTn</a:t>
            </a:r>
            <a:r>
              <a:rPr lang="de-DE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Nicht objektorientiert denken! (Ada hat nicht den Fokus auf OOP. Dies kommt später)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ist für den Nutzer dieses Schranks wichtig?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Das Hinzufügen und Entfernen von Büchern (VORERST)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Gem. Template p3… nachbauen. Erklären, dass Fokus auf dem Zeigen der </a:t>
            </a:r>
          </a:p>
          <a:p>
            <a:pPr marL="0" indent="0">
              <a:buFontTx/>
              <a:buNone/>
            </a:pPr>
            <a:r>
              <a:rPr lang="de-DE" baseline="0" dirty="0"/>
              <a:t>Möglichkeiten liegt nicht auf der echten Sinnhaftigkeit (</a:t>
            </a:r>
            <a:r>
              <a:rPr lang="de-DE" baseline="0" dirty="0" err="1"/>
              <a:t>Sinnhaftig</a:t>
            </a:r>
            <a:r>
              <a:rPr lang="de-DE" baseline="0" dirty="0"/>
              <a:t> wäre es</a:t>
            </a:r>
          </a:p>
          <a:p>
            <a:pPr marL="0" indent="0">
              <a:buFontTx/>
              <a:buNone/>
            </a:pPr>
            <a:r>
              <a:rPr lang="de-DE" baseline="0" dirty="0"/>
              <a:t>Objektorientierung zu nutzen)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CE3DA-A1DC-4E42-AE90-7C04379976C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4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Start der Folie: Erklärung über die verschiedenen Hierarchien</a:t>
            </a:r>
          </a:p>
          <a:p>
            <a:pPr marL="228600" indent="-228600">
              <a:buAutoNum type="arabicPeriod"/>
            </a:pPr>
            <a:r>
              <a:rPr lang="de-DE" dirty="0"/>
              <a:t>Frage: Wo könnte man die Prozedur </a:t>
            </a:r>
            <a:r>
              <a:rPr lang="de-DE" dirty="0" err="1"/>
              <a:t>Text_Body_Innen</a:t>
            </a:r>
            <a:r>
              <a:rPr lang="de-DE" dirty="0"/>
              <a:t> aufrufen?</a:t>
            </a:r>
          </a:p>
          <a:p>
            <a:pPr marL="228600" indent="-228600">
              <a:buAutoNum type="arabicPeriod"/>
            </a:pPr>
            <a:r>
              <a:rPr lang="de-DE" dirty="0"/>
              <a:t>Klick – Erscheinen der Antwort</a:t>
            </a:r>
          </a:p>
          <a:p>
            <a:pPr marL="228600" indent="-228600">
              <a:buAutoNum type="arabicPeriod"/>
            </a:pPr>
            <a:r>
              <a:rPr lang="de-DE" dirty="0"/>
              <a:t>Frage: Von oben nach unten wo wird welche Ausgabe aufgerufen?</a:t>
            </a:r>
          </a:p>
          <a:p>
            <a:pPr marL="228600" indent="-228600">
              <a:buAutoNum type="arabicPeriod"/>
            </a:pPr>
            <a:r>
              <a:rPr lang="de-DE" dirty="0"/>
              <a:t>Restliche Klicks </a:t>
            </a:r>
            <a:r>
              <a:rPr lang="de-DE"/>
              <a:t>= Antwort von oben nach unten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CE3DA-A1DC-4E42-AE90-7C04379976C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59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532D9D1-B529-E343-BBE9-62E4D07F6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57" t="-1" r="2062" b="-1"/>
          <a:stretch/>
        </p:blipFill>
        <p:spPr>
          <a:xfrm>
            <a:off x="3" y="2262"/>
            <a:ext cx="9168003" cy="685574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7272280-9D3B-3C40-A63F-BD2C57CBC1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2000" y="5451300"/>
            <a:ext cx="1440000" cy="1057699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E55519-0BEB-8E47-9C6C-92064AE8F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000" y="2256"/>
            <a:ext cx="1440000" cy="324000"/>
          </a:xfr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Tx/>
              <a:buNone/>
              <a:defRPr sz="506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Cyber- und</a:t>
            </a:r>
          </a:p>
          <a:p>
            <a:r>
              <a:rPr lang="de-DE" dirty="0"/>
              <a:t>informationsraum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745700-1594-F24C-A986-31AAD1DB0C33}"/>
              </a:ext>
            </a:extLst>
          </p:cNvPr>
          <p:cNvSpPr/>
          <p:nvPr userDrawn="1"/>
        </p:nvSpPr>
        <p:spPr>
          <a:xfrm>
            <a:off x="287341" y="1431925"/>
            <a:ext cx="8569325" cy="2475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latin typeface="Arial Regular"/>
            </a:endParaRPr>
          </a:p>
        </p:txBody>
      </p:sp>
      <p:pic>
        <p:nvPicPr>
          <p:cNvPr id="8" name="Picture 343" descr="Wappen-FüUstgSBw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97" y="1681789"/>
            <a:ext cx="839157" cy="10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655763" y="1681164"/>
            <a:ext cx="6870700" cy="10514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de-DE" dirty="0"/>
              <a:t>Titel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5997" y="2908300"/>
            <a:ext cx="8010468" cy="831850"/>
          </a:xfrm>
        </p:spPr>
        <p:txBody>
          <a:bodyPr>
            <a:noAutofit/>
          </a:bodyPr>
          <a:lstStyle>
            <a:lvl1pPr marL="0" indent="0">
              <a:buNone/>
              <a:defRPr sz="1600" i="1" baseline="0">
                <a:solidFill>
                  <a:schemeClr val="bg1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de-DE" dirty="0"/>
              <a:t>Funktion</a:t>
            </a:r>
          </a:p>
          <a:p>
            <a:pPr lvl="0"/>
            <a:r>
              <a:rPr lang="de-DE" dirty="0"/>
              <a:t>Inspektion, DG Vorname Name</a:t>
            </a:r>
          </a:p>
        </p:txBody>
      </p:sp>
    </p:spTree>
    <p:extLst>
      <p:ext uri="{BB962C8B-B14F-4D97-AF65-F5344CB8AC3E}">
        <p14:creationId xmlns:p14="http://schemas.microsoft.com/office/powerpoint/2010/main" val="960404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532D9D1-B529-E343-BBE9-62E4D07F6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57" t="-1" r="2062" b="-1"/>
          <a:stretch/>
        </p:blipFill>
        <p:spPr>
          <a:xfrm>
            <a:off x="3" y="2262"/>
            <a:ext cx="9168003" cy="685574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7272280-9D3B-3C40-A63F-BD2C57CBC1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2000" y="5451300"/>
            <a:ext cx="1440000" cy="1057699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E55519-0BEB-8E47-9C6C-92064AE8F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000" y="2256"/>
            <a:ext cx="1440000" cy="324000"/>
          </a:xfr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Tx/>
              <a:buNone/>
              <a:defRPr sz="506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Cyber- und Informationsraum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745700-1594-F24C-A986-31AAD1DB0C33}"/>
              </a:ext>
            </a:extLst>
          </p:cNvPr>
          <p:cNvSpPr/>
          <p:nvPr userDrawn="1"/>
        </p:nvSpPr>
        <p:spPr>
          <a:xfrm>
            <a:off x="287341" y="1431925"/>
            <a:ext cx="8569325" cy="2475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latin typeface="Arial Regular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2" y="1622430"/>
            <a:ext cx="8089900" cy="21256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13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de-DE" dirty="0"/>
              <a:t>Titelfeld</a:t>
            </a:r>
          </a:p>
        </p:txBody>
      </p:sp>
    </p:spTree>
    <p:extLst>
      <p:ext uri="{BB962C8B-B14F-4D97-AF65-F5344CB8AC3E}">
        <p14:creationId xmlns:p14="http://schemas.microsoft.com/office/powerpoint/2010/main" val="1255609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6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äulen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3344" y="2133600"/>
            <a:ext cx="3600000" cy="4248150"/>
          </a:xfrm>
        </p:spPr>
        <p:txBody>
          <a:bodyPr>
            <a:noAutofit/>
          </a:bodyPr>
          <a:lstStyle>
            <a:lvl1pPr marL="80998" indent="-80998">
              <a:lnSpc>
                <a:spcPct val="90000"/>
              </a:lnSpc>
              <a:buFont typeface="Wingdings" pitchFamily="2" charset="2"/>
              <a:buChar char="§"/>
              <a:defRPr lang="de-DE" smtClean="0">
                <a:effectLst/>
              </a:defRPr>
            </a:lvl1pPr>
          </a:lstStyle>
          <a:p>
            <a:r>
              <a:rPr lang="de-DE" dirty="0" err="1">
                <a:effectLst/>
                <a:latin typeface="Arial" panose="020B0604020202020204" pitchFamily="34" charset="0"/>
              </a:rPr>
              <a:t>Soloriosa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dolecto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blam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ut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estecea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ribus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quidia</a:t>
            </a:r>
            <a:r>
              <a:rPr lang="de-DE" dirty="0">
                <a:effectLst/>
                <a:latin typeface="Arial" panose="020B0604020202020204" pitchFamily="34" charset="0"/>
              </a:rPr>
              <a:t> quas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recturero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volorum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, cum si </a:t>
            </a:r>
            <a:r>
              <a:rPr lang="de-DE" dirty="0" err="1">
                <a:effectLst/>
                <a:latin typeface="Arial" panose="020B0604020202020204" pitchFamily="34" charset="0"/>
              </a:rPr>
              <a:t>cuptur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eum</a:t>
            </a:r>
            <a:r>
              <a:rPr lang="de-DE" dirty="0">
                <a:effectLst/>
                <a:latin typeface="Arial" panose="020B0604020202020204" pitchFamily="34" charset="0"/>
              </a:rPr>
              <a:t> et </a:t>
            </a:r>
            <a:r>
              <a:rPr lang="de-DE" dirty="0" err="1">
                <a:effectLst/>
                <a:latin typeface="Arial" panose="020B0604020202020204" pitchFamily="34" charset="0"/>
              </a:rPr>
              <a:t>qui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pa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verum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facculpariat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eosandentiis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asped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moditas</a:t>
            </a:r>
            <a:r>
              <a:rPr lang="de-DE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3D6320-5680-ED48-A7F7-59F42C345D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9" y="1431925"/>
            <a:ext cx="8546007" cy="7016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013" b="1" i="0"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Untertitel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FFEAD8C-438F-2F42-A4FE-9072CD40D8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42" y="0"/>
            <a:ext cx="8569325" cy="8255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28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Überschrift – Platz für eine 2-zeilige </a:t>
            </a:r>
            <a:r>
              <a:rPr lang="de-DE" dirty="0" err="1"/>
              <a:t>überschrift</a:t>
            </a:r>
            <a:r>
              <a:rPr lang="de-DE" dirty="0"/>
              <a:t> in 18 Punkt </a:t>
            </a:r>
            <a:r>
              <a:rPr lang="de-DE" dirty="0" err="1"/>
              <a:t>Grösse</a:t>
            </a:r>
            <a:r>
              <a:rPr lang="de-DE" dirty="0"/>
              <a:t> oder eine 1-zeilge Überschrift in 28 Punkt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500588F-41F5-FB4F-83EE-473FF8FEBC1E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287342" y="2133600"/>
            <a:ext cx="4500000" cy="424815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00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FFEAD8C-438F-2F42-A4FE-9072CD40D8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42" y="0"/>
            <a:ext cx="8569325" cy="8255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28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Überschrift – Platz für eine 2-zeilige </a:t>
            </a:r>
            <a:r>
              <a:rPr lang="de-DE" dirty="0" err="1"/>
              <a:t>überschrift</a:t>
            </a:r>
            <a:r>
              <a:rPr lang="de-DE" dirty="0"/>
              <a:t> in 18 Punkt </a:t>
            </a:r>
            <a:r>
              <a:rPr lang="de-DE" dirty="0" err="1"/>
              <a:t>Grösse</a:t>
            </a:r>
            <a:r>
              <a:rPr lang="de-DE" dirty="0"/>
              <a:t> oder eine 1-zeilge Überschrift in 28 Punkt</a:t>
            </a:r>
          </a:p>
        </p:txBody>
      </p:sp>
    </p:spTree>
    <p:extLst>
      <p:ext uri="{BB962C8B-B14F-4D97-AF65-F5344CB8AC3E}">
        <p14:creationId xmlns:p14="http://schemas.microsoft.com/office/powerpoint/2010/main" val="360908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FFEAD8C-438F-2F42-A4FE-9072CD40D8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42" y="0"/>
            <a:ext cx="8569325" cy="8255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28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Überschrift – Platz für eine 2-zeilige </a:t>
            </a:r>
            <a:r>
              <a:rPr lang="de-DE" dirty="0" err="1"/>
              <a:t>überschrift</a:t>
            </a:r>
            <a:r>
              <a:rPr lang="de-DE" dirty="0"/>
              <a:t> in 18 Punkt </a:t>
            </a:r>
            <a:r>
              <a:rPr lang="de-DE" dirty="0" err="1"/>
              <a:t>Grösse</a:t>
            </a:r>
            <a:r>
              <a:rPr lang="de-DE" dirty="0"/>
              <a:t> oder eine 1-zeilge Überschrift in 28 Punkt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87342" y="939800"/>
            <a:ext cx="8569321" cy="5592763"/>
          </a:xfrm>
        </p:spPr>
        <p:txBody>
          <a:bodyPr lIns="0">
            <a:normAutofit/>
          </a:bodyPr>
          <a:lstStyle>
            <a:lvl1pPr>
              <a:defRPr sz="2800"/>
            </a:lvl1pPr>
            <a:lvl2pPr marL="385763" indent="-128588">
              <a:buClr>
                <a:schemeClr val="tx2"/>
              </a:buClr>
              <a:buFont typeface="Wingdings" panose="05000000000000000000" pitchFamily="2" charset="2"/>
              <a:buChar char="§"/>
              <a:defRPr lang="de-DE" sz="2400" b="0" i="0" kern="1200" dirty="0" smtClean="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2pPr>
            <a:lvl3pPr marL="642938" indent="-128588">
              <a:buClr>
                <a:schemeClr val="tx2"/>
              </a:buClr>
              <a:buFont typeface="Wingdings" panose="05000000000000000000" pitchFamily="2" charset="2"/>
              <a:buChar char="§"/>
              <a:defRPr lang="de-DE" sz="2400" b="0" i="0" kern="1200" dirty="0" smtClean="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3pPr>
            <a:lvl4pPr marL="900113" indent="-128588">
              <a:buClr>
                <a:schemeClr val="tx2"/>
              </a:buClr>
              <a:buFont typeface="Wingdings" panose="05000000000000000000" pitchFamily="2" charset="2"/>
              <a:buChar char="§"/>
              <a:defRPr lang="de-DE" sz="2200" b="0" i="0" kern="1200" dirty="0" smtClean="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4pPr>
            <a:lvl5pPr marL="1157288" indent="-128588">
              <a:buClr>
                <a:schemeClr val="tx2"/>
              </a:buClr>
              <a:buFont typeface="Wingdings" panose="05000000000000000000" pitchFamily="2" charset="2"/>
              <a:buChar char="§"/>
              <a:defRPr lang="de-DE" sz="2200" b="0" i="0" kern="1200" dirty="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 Formatvorlagen des Textmasters bearbeiten</a:t>
            </a:r>
          </a:p>
          <a:p>
            <a:pPr lvl="1"/>
            <a:r>
              <a:rPr lang="de-DE" dirty="0"/>
              <a:t> 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 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316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3344" y="2133600"/>
            <a:ext cx="3600000" cy="4248150"/>
          </a:xfrm>
        </p:spPr>
        <p:txBody>
          <a:bodyPr>
            <a:noAutofit/>
          </a:bodyPr>
          <a:lstStyle>
            <a:lvl1pPr marL="80998" indent="-80998">
              <a:lnSpc>
                <a:spcPct val="90000"/>
              </a:lnSpc>
              <a:buFont typeface="Wingdings" pitchFamily="2" charset="2"/>
              <a:buChar char="§"/>
              <a:defRPr lang="de-DE" smtClean="0">
                <a:effectLst/>
              </a:defRPr>
            </a:lvl1pPr>
          </a:lstStyle>
          <a:p>
            <a:r>
              <a:rPr lang="de-DE" dirty="0" err="1">
                <a:effectLst/>
                <a:latin typeface="Arial" panose="020B0604020202020204" pitchFamily="34" charset="0"/>
              </a:rPr>
              <a:t>Soloriosa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dolecto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blam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ut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estecea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ribus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quidia</a:t>
            </a:r>
            <a:r>
              <a:rPr lang="de-DE" dirty="0">
                <a:effectLst/>
                <a:latin typeface="Arial" panose="020B0604020202020204" pitchFamily="34" charset="0"/>
              </a:rPr>
              <a:t> quas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recturero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volorum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, cum si </a:t>
            </a:r>
            <a:r>
              <a:rPr lang="de-DE" dirty="0" err="1">
                <a:effectLst/>
                <a:latin typeface="Arial" panose="020B0604020202020204" pitchFamily="34" charset="0"/>
              </a:rPr>
              <a:t>cuptur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eum</a:t>
            </a:r>
            <a:r>
              <a:rPr lang="de-DE" dirty="0">
                <a:effectLst/>
                <a:latin typeface="Arial" panose="020B0604020202020204" pitchFamily="34" charset="0"/>
              </a:rPr>
              <a:t> et </a:t>
            </a:r>
            <a:r>
              <a:rPr lang="de-DE" dirty="0" err="1">
                <a:effectLst/>
                <a:latin typeface="Arial" panose="020B0604020202020204" pitchFamily="34" charset="0"/>
              </a:rPr>
              <a:t>qui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pa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verum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facculpariat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eosandentiis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asped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moditas</a:t>
            </a:r>
            <a:r>
              <a:rPr lang="de-DE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3D6320-5680-ED48-A7F7-59F42C345D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9" y="1431925"/>
            <a:ext cx="8546007" cy="7016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013" b="1" i="0"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Untertitel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FFEAD8C-438F-2F42-A4FE-9072CD40D8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42" y="0"/>
            <a:ext cx="8569325" cy="8255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28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Überschrift – Platz für eine 2-zeilige </a:t>
            </a:r>
            <a:r>
              <a:rPr lang="de-DE" dirty="0" err="1"/>
              <a:t>überschrift</a:t>
            </a:r>
            <a:r>
              <a:rPr lang="de-DE" dirty="0"/>
              <a:t> in 18 Punkt </a:t>
            </a:r>
            <a:r>
              <a:rPr lang="de-DE" dirty="0" err="1"/>
              <a:t>Grösse</a:t>
            </a:r>
            <a:r>
              <a:rPr lang="de-DE" dirty="0"/>
              <a:t> oder eine 1-zeilge Überschrift in 28 Punkt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EE6E76FF-056A-C342-A8F3-1780088A2CFB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287339" y="2133600"/>
            <a:ext cx="4500000" cy="424815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544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10233D7-93F2-244F-AE56-E57CD6D926FD}"/>
              </a:ext>
            </a:extLst>
          </p:cNvPr>
          <p:cNvSpPr/>
          <p:nvPr userDrawn="1"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b="0" i="0" dirty="0">
              <a:latin typeface="Arial Regular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874303"/>
            <a:ext cx="78867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2199861"/>
            <a:ext cx="78867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 Formatvorlagen des Textmasters bearbeiten</a:t>
            </a:r>
          </a:p>
          <a:p>
            <a:pPr lvl="1"/>
            <a:r>
              <a:rPr lang="de-DE" dirty="0"/>
              <a:t> 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 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663" y="6642000"/>
            <a:ext cx="162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50" b="0" i="0">
                <a:solidFill>
                  <a:schemeClr val="bg1"/>
                </a:solidFill>
                <a:latin typeface="Arial Regular"/>
              </a:defRPr>
            </a:lvl1pPr>
          </a:lstStyle>
          <a:p>
            <a:fld id="{2C03746F-B42A-474D-94FA-02D6826DE61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9E2F0F-18F5-004A-8931-56CE45757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18163" b="72335"/>
          <a:stretch/>
        </p:blipFill>
        <p:spPr>
          <a:xfrm>
            <a:off x="4" y="6"/>
            <a:ext cx="9143996" cy="827999"/>
          </a:xfrm>
          <a:prstGeom prst="rect">
            <a:avLst/>
          </a:prstGeom>
        </p:spPr>
      </p:pic>
      <p:sp>
        <p:nvSpPr>
          <p:cNvPr id="11" name="Textplatzhalter 4"/>
          <p:cNvSpPr txBox="1">
            <a:spLocks/>
          </p:cNvSpPr>
          <p:nvPr userDrawn="1"/>
        </p:nvSpPr>
        <p:spPr>
          <a:xfrm>
            <a:off x="115333" y="6666714"/>
            <a:ext cx="4068764" cy="1500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1350"/>
              </a:spcAft>
              <a:buClr>
                <a:schemeClr val="tx2"/>
              </a:buClr>
              <a:buFont typeface="Wingdings" pitchFamily="2" charset="2"/>
              <a:buNone/>
              <a:defRPr sz="800" b="0" i="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50" dirty="0"/>
              <a:t>Cyber- und Informationsraum / Schule Informationstechnik der Bundeswehr</a:t>
            </a:r>
          </a:p>
        </p:txBody>
      </p:sp>
      <p:sp>
        <p:nvSpPr>
          <p:cNvPr id="9" name="Fußzeilenplatzhalter 13"/>
          <p:cNvSpPr txBox="1">
            <a:spLocks/>
          </p:cNvSpPr>
          <p:nvPr userDrawn="1"/>
        </p:nvSpPr>
        <p:spPr>
          <a:xfrm>
            <a:off x="4312547" y="6642000"/>
            <a:ext cx="605449" cy="216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50" dirty="0">
                <a:solidFill>
                  <a:schemeClr val="bg1"/>
                </a:solidFill>
                <a:latin typeface="Arial Regular"/>
              </a:rPr>
              <a:t>- Offen - </a:t>
            </a:r>
          </a:p>
        </p:txBody>
      </p:sp>
    </p:spTree>
    <p:extLst>
      <p:ext uri="{BB962C8B-B14F-4D97-AF65-F5344CB8AC3E}">
        <p14:creationId xmlns:p14="http://schemas.microsoft.com/office/powerpoint/2010/main" val="300427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b="1" i="0" kern="1200">
          <a:solidFill>
            <a:schemeClr val="tx1"/>
          </a:solidFill>
          <a:latin typeface="Arial Narrow Bold" panose="020B0606020202030204" pitchFamily="34" charset="0"/>
          <a:ea typeface="+mj-ea"/>
          <a:cs typeface="+mj-cs"/>
        </a:defRPr>
      </a:lvl1pPr>
    </p:titleStyle>
    <p:bodyStyle>
      <a:lvl1pPr marL="81000" indent="-81000" algn="l" defTabSz="514350" rtl="0" eaLnBrk="1" latinLnBrk="0" hangingPunct="1">
        <a:lnSpc>
          <a:spcPct val="140000"/>
        </a:lnSpc>
        <a:spcBef>
          <a:spcPts val="0"/>
        </a:spcBef>
        <a:spcAft>
          <a:spcPts val="760"/>
        </a:spcAft>
        <a:buClr>
          <a:schemeClr val="tx2"/>
        </a:buClr>
        <a:buFont typeface="Wingdings" pitchFamily="2" charset="2"/>
        <a:buChar char="§"/>
        <a:defRPr lang="de-DE" sz="2800" b="0" i="0" kern="1200" dirty="0" smtClean="0">
          <a:solidFill>
            <a:schemeClr val="tx1"/>
          </a:solidFill>
          <a:latin typeface="Arial Regular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Clr>
          <a:schemeClr val="tx2"/>
        </a:buClr>
        <a:buFont typeface="Wingdings" pitchFamily="2" charset="2"/>
        <a:buChar char="§"/>
        <a:defRPr lang="de-DE" sz="2800" b="0" i="0" kern="1200" dirty="0" smtClean="0">
          <a:solidFill>
            <a:schemeClr val="tx1"/>
          </a:solidFill>
          <a:latin typeface="Arial Regular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Clr>
          <a:schemeClr val="tx2"/>
        </a:buClr>
        <a:buFont typeface="Wingdings" pitchFamily="2" charset="2"/>
        <a:buChar char="§"/>
        <a:defRPr lang="de-DE" sz="2800" b="0" i="0" kern="1200" dirty="0" smtClean="0">
          <a:solidFill>
            <a:schemeClr val="tx1"/>
          </a:solidFill>
          <a:latin typeface="Arial Regular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Clr>
          <a:schemeClr val="tx2"/>
        </a:buClr>
        <a:buFont typeface="Wingdings" pitchFamily="2" charset="2"/>
        <a:buChar char="§"/>
        <a:defRPr lang="de-DE" sz="2800" b="0" i="0" kern="1200" dirty="0" smtClean="0">
          <a:solidFill>
            <a:schemeClr val="tx1"/>
          </a:solidFill>
          <a:latin typeface="Arial Regular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Clr>
          <a:schemeClr val="tx2"/>
        </a:buClr>
        <a:buFont typeface="Wingdings" pitchFamily="2" charset="2"/>
        <a:buChar char="§"/>
        <a:defRPr lang="de-DE" sz="2800" b="0" i="0" kern="1200" dirty="0">
          <a:solidFill>
            <a:schemeClr val="tx1"/>
          </a:solidFill>
          <a:latin typeface="Arial Regular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620" userDrawn="1">
          <p15:clr>
            <a:srgbClr val="F26B43"/>
          </p15:clr>
        </p15:guide>
        <p15:guide id="3" pos="102" userDrawn="1">
          <p15:clr>
            <a:srgbClr val="F26B43"/>
          </p15:clr>
        </p15:guide>
        <p15:guide id="4" pos="3138" userDrawn="1">
          <p15:clr>
            <a:srgbClr val="F26B43"/>
          </p15:clr>
        </p15:guide>
        <p15:guide id="5" orient="horz" pos="4182" userDrawn="1">
          <p15:clr>
            <a:srgbClr val="F26B43"/>
          </p15:clr>
        </p15:guide>
        <p15:guide id="6" orient="horz" pos="902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pos="2398" userDrawn="1">
          <p15:clr>
            <a:srgbClr val="F26B43"/>
          </p15:clr>
        </p15:guide>
        <p15:guide id="9" orient="horz" pos="520" userDrawn="1">
          <p15:clr>
            <a:srgbClr val="F26B43"/>
          </p15:clr>
        </p15:guide>
        <p15:guide id="10" orient="horz" pos="13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de-DE" sz="4000" dirty="0"/>
              <a:t>Modulare Programmierung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de-DE" sz="1000" dirty="0"/>
          </a:p>
          <a:p>
            <a:endParaRPr lang="de-DE" sz="1000" dirty="0"/>
          </a:p>
          <a:p>
            <a:pPr defTabSz="685800">
              <a:lnSpc>
                <a:spcPct val="140000"/>
              </a:lnSpc>
              <a:spcBef>
                <a:spcPts val="0"/>
              </a:spcBef>
              <a:spcAft>
                <a:spcPts val="1013"/>
              </a:spcAft>
              <a:buClr>
                <a:schemeClr val="tx2"/>
              </a:buClr>
            </a:pPr>
            <a:r>
              <a:rPr lang="de-DE" sz="1300" dirty="0">
                <a:latin typeface="Arial Regular"/>
              </a:rPr>
              <a:t>IX. In / </a:t>
            </a:r>
            <a:r>
              <a:rPr lang="de-DE" sz="1300" dirty="0" err="1">
                <a:latin typeface="Arial Regular"/>
              </a:rPr>
              <a:t>ITSBw</a:t>
            </a:r>
            <a:r>
              <a:rPr lang="de-DE" sz="1300" dirty="0">
                <a:latin typeface="Arial Regular"/>
              </a:rPr>
              <a:t>, OFw Weidig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7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10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-Klausel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177738" y="5997802"/>
            <a:ext cx="6777070" cy="4029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dirty="0"/>
              <a:t>Visual Studio 2005</a:t>
            </a:r>
          </a:p>
        </p:txBody>
      </p:sp>
      <p:pic>
        <p:nvPicPr>
          <p:cNvPr id="7174" name="Picture 6" descr="Total .NET SourceBook - for Visual Studio 2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38" y="911822"/>
            <a:ext cx="6777070" cy="508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825500"/>
            <a:ext cx="9144000" cy="5816499"/>
          </a:xfrm>
          <a:prstGeom prst="rect">
            <a:avLst/>
          </a:prstGeom>
          <a:solidFill>
            <a:srgbClr val="22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11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2800" dirty="0" err="1"/>
              <a:t>Use</a:t>
            </a:r>
            <a:r>
              <a:rPr lang="de-DE" sz="2800" dirty="0"/>
              <a:t>-klausel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86" y="909211"/>
            <a:ext cx="5935436" cy="564907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727" y="3948113"/>
            <a:ext cx="3757061" cy="2300287"/>
          </a:xfrm>
          <a:prstGeom prst="rect">
            <a:avLst/>
          </a:prstGeom>
        </p:spPr>
      </p:pic>
      <p:grpSp>
        <p:nvGrpSpPr>
          <p:cNvPr id="17" name="Gruppieren 16"/>
          <p:cNvGrpSpPr/>
          <p:nvPr/>
        </p:nvGrpSpPr>
        <p:grpSpPr>
          <a:xfrm>
            <a:off x="2390775" y="1104900"/>
            <a:ext cx="1809750" cy="4757738"/>
            <a:chOff x="2390775" y="1104900"/>
            <a:chExt cx="1809750" cy="4757738"/>
          </a:xfrm>
        </p:grpSpPr>
        <p:sp>
          <p:nvSpPr>
            <p:cNvPr id="5" name="Rechteck 4"/>
            <p:cNvSpPr/>
            <p:nvPr/>
          </p:nvSpPr>
          <p:spPr>
            <a:xfrm>
              <a:off x="2390775" y="5653088"/>
              <a:ext cx="1809750" cy="209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 Verbindung mit Pfeil 14"/>
            <p:cNvCxnSpPr>
              <a:stCxn id="5" idx="0"/>
            </p:cNvCxnSpPr>
            <p:nvPr/>
          </p:nvCxnSpPr>
          <p:spPr>
            <a:xfrm flipV="1">
              <a:off x="3295650" y="1104900"/>
              <a:ext cx="4763" cy="45481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4"/>
          <a:srcRect b="8327"/>
          <a:stretch/>
        </p:blipFill>
        <p:spPr>
          <a:xfrm>
            <a:off x="2034540" y="3604260"/>
            <a:ext cx="3597845" cy="2964180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2390775" y="1257300"/>
            <a:ext cx="1809750" cy="5120640"/>
            <a:chOff x="2390775" y="1104900"/>
            <a:chExt cx="1809750" cy="4757738"/>
          </a:xfrm>
        </p:grpSpPr>
        <p:sp>
          <p:nvSpPr>
            <p:cNvPr id="21" name="Rechteck 20"/>
            <p:cNvSpPr/>
            <p:nvPr/>
          </p:nvSpPr>
          <p:spPr>
            <a:xfrm>
              <a:off x="2390775" y="5653088"/>
              <a:ext cx="1809750" cy="209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 Verbindung mit Pfeil 21"/>
            <p:cNvCxnSpPr>
              <a:stCxn id="21" idx="0"/>
            </p:cNvCxnSpPr>
            <p:nvPr/>
          </p:nvCxnSpPr>
          <p:spPr>
            <a:xfrm flipV="1">
              <a:off x="3295650" y="1104900"/>
              <a:ext cx="4763" cy="45481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Textfeld 22"/>
          <p:cNvSpPr txBox="1"/>
          <p:nvPr/>
        </p:nvSpPr>
        <p:spPr>
          <a:xfrm>
            <a:off x="2162727" y="6129813"/>
            <a:ext cx="2249253" cy="2255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>
                <a:solidFill>
                  <a:srgbClr val="FF0000"/>
                </a:solidFill>
              </a:rPr>
              <a:t>?                               ?</a:t>
            </a:r>
          </a:p>
        </p:txBody>
      </p:sp>
      <p:grpSp>
        <p:nvGrpSpPr>
          <p:cNvPr id="31" name="Gruppieren 30"/>
          <p:cNvGrpSpPr/>
          <p:nvPr/>
        </p:nvGrpSpPr>
        <p:grpSpPr>
          <a:xfrm>
            <a:off x="2240280" y="4442460"/>
            <a:ext cx="4079899" cy="289560"/>
            <a:chOff x="2240280" y="4442460"/>
            <a:chExt cx="4079899" cy="289560"/>
          </a:xfrm>
        </p:grpSpPr>
        <p:sp>
          <p:nvSpPr>
            <p:cNvPr id="24" name="Rechteck 23"/>
            <p:cNvSpPr/>
            <p:nvPr/>
          </p:nvSpPr>
          <p:spPr>
            <a:xfrm>
              <a:off x="2240280" y="4442460"/>
              <a:ext cx="411480" cy="28956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6" name="Gerade Verbindung mit Pfeil 25"/>
            <p:cNvCxnSpPr>
              <a:endCxn id="24" idx="3"/>
            </p:cNvCxnSpPr>
            <p:nvPr/>
          </p:nvCxnSpPr>
          <p:spPr>
            <a:xfrm flipH="1">
              <a:off x="2651760" y="4587240"/>
              <a:ext cx="1548765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/>
            <p:cNvSpPr txBox="1"/>
            <p:nvPr/>
          </p:nvSpPr>
          <p:spPr>
            <a:xfrm>
              <a:off x="4244429" y="4450080"/>
              <a:ext cx="2075750" cy="27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de-DE" b="1" dirty="0">
                  <a:solidFill>
                    <a:srgbClr val="FF0000"/>
                  </a:solidFill>
                </a:rPr>
                <a:t>STRG + Linksklick</a:t>
              </a:r>
            </a:p>
          </p:txBody>
        </p:sp>
      </p:grpSp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5"/>
          <a:srcRect b="19512"/>
          <a:stretch/>
        </p:blipFill>
        <p:spPr>
          <a:xfrm>
            <a:off x="407988" y="825500"/>
            <a:ext cx="8448675" cy="5780573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 rotWithShape="1">
          <a:blip r:embed="rId6"/>
          <a:srcRect b="18961"/>
          <a:stretch/>
        </p:blipFill>
        <p:spPr>
          <a:xfrm>
            <a:off x="448716" y="825499"/>
            <a:ext cx="7591425" cy="5696599"/>
          </a:xfrm>
          <a:prstGeom prst="rect">
            <a:avLst/>
          </a:prstGeom>
        </p:spPr>
      </p:pic>
      <p:sp>
        <p:nvSpPr>
          <p:cNvPr id="35" name="Rechteck 34"/>
          <p:cNvSpPr/>
          <p:nvPr/>
        </p:nvSpPr>
        <p:spPr>
          <a:xfrm>
            <a:off x="2162727" y="1754155"/>
            <a:ext cx="4490000" cy="6064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97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12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USE-klausel</a:t>
            </a:r>
          </a:p>
        </p:txBody>
      </p:sp>
      <p:pic>
        <p:nvPicPr>
          <p:cNvPr id="5" name="CodeToget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" y="951722"/>
            <a:ext cx="8976050" cy="504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3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13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2800" dirty="0"/>
              <a:t>Aktuelle Vorgehensweise</a:t>
            </a:r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4192175720"/>
              </p:ext>
            </p:extLst>
          </p:nvPr>
        </p:nvGraphicFramePr>
        <p:xfrm>
          <a:off x="514349" y="1000125"/>
          <a:ext cx="8342313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48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graphicEl>
                                              <a:dgm id="{EC6A8AE8-8E90-4076-BBB3-B4E894072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E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000" fill="hold"/>
                                        <p:tgtEl>
                                          <p:spTgt spid="5">
                                            <p:graphicEl>
                                              <a:dgm id="{EC6A8AE8-8E90-4076-BBB3-B4E894072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0000"/>
                                      </p:to>
                                    </p:animClr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graphicEl>
                                              <a:dgm id="{EC6A8AE8-8E90-4076-BBB3-B4E894072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graphicEl>
                                              <a:dgm id="{EC6A8AE8-8E90-4076-BBB3-B4E894072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825500"/>
            <a:ext cx="9144000" cy="5816499"/>
          </a:xfrm>
          <a:prstGeom prst="rect">
            <a:avLst/>
          </a:prstGeom>
          <a:solidFill>
            <a:srgbClr val="22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14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2800" dirty="0"/>
              <a:t>Aktuelle </a:t>
            </a:r>
            <a:r>
              <a:rPr lang="de-DE" sz="2800" dirty="0" err="1"/>
              <a:t>vorgehensweise</a:t>
            </a:r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86" y="909211"/>
            <a:ext cx="5935436" cy="5649077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1604286" y="825499"/>
            <a:ext cx="5841543" cy="2832101"/>
            <a:chOff x="2230016" y="1101012"/>
            <a:chExt cx="5215813" cy="2556588"/>
          </a:xfrm>
        </p:grpSpPr>
        <p:sp>
          <p:nvSpPr>
            <p:cNvPr id="8" name="Rechteck 7"/>
            <p:cNvSpPr/>
            <p:nvPr/>
          </p:nvSpPr>
          <p:spPr>
            <a:xfrm>
              <a:off x="2230016" y="1679510"/>
              <a:ext cx="5215813" cy="197809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2230016" y="1101012"/>
              <a:ext cx="5215813" cy="578498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de-DE" b="1" u="sng" dirty="0"/>
                <a:t>Deklarationsbereich</a:t>
              </a: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604286" y="3715086"/>
            <a:ext cx="5841543" cy="2480441"/>
            <a:chOff x="2230016" y="1101012"/>
            <a:chExt cx="5215813" cy="2556588"/>
          </a:xfrm>
        </p:grpSpPr>
        <p:sp>
          <p:nvSpPr>
            <p:cNvPr id="13" name="Rechteck 12"/>
            <p:cNvSpPr/>
            <p:nvPr/>
          </p:nvSpPr>
          <p:spPr>
            <a:xfrm>
              <a:off x="2230016" y="1615992"/>
              <a:ext cx="5215813" cy="204160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2230016" y="1101012"/>
              <a:ext cx="5215813" cy="51498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de-DE" b="1" u="sng" dirty="0"/>
                <a:t>Implementationsbereich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4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15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2800" dirty="0"/>
              <a:t>Modularisierung</a:t>
            </a:r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938281475"/>
              </p:ext>
            </p:extLst>
          </p:nvPr>
        </p:nvGraphicFramePr>
        <p:xfrm>
          <a:off x="505018" y="2292170"/>
          <a:ext cx="3087267" cy="2491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5454326" y="1046533"/>
            <a:ext cx="3087267" cy="2491274"/>
            <a:chOff x="5454326" y="1046533"/>
            <a:chExt cx="3087267" cy="2491274"/>
          </a:xfrm>
        </p:grpSpPr>
        <p:grpSp>
          <p:nvGrpSpPr>
            <p:cNvPr id="9" name="Gruppieren 8"/>
            <p:cNvGrpSpPr/>
            <p:nvPr/>
          </p:nvGrpSpPr>
          <p:grpSpPr>
            <a:xfrm>
              <a:off x="5454326" y="1046533"/>
              <a:ext cx="3087267" cy="2491274"/>
              <a:chOff x="0" y="0"/>
              <a:chExt cx="3087267" cy="2491274"/>
            </a:xfrm>
          </p:grpSpPr>
          <p:sp>
            <p:nvSpPr>
              <p:cNvPr id="10" name="Abgerundetes Rechteck 9"/>
              <p:cNvSpPr/>
              <p:nvPr/>
            </p:nvSpPr>
            <p:spPr>
              <a:xfrm>
                <a:off x="0" y="0"/>
                <a:ext cx="3087267" cy="249127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Abgerundetes Rechteck 4"/>
              <p:cNvSpPr txBox="1"/>
              <p:nvPr/>
            </p:nvSpPr>
            <p:spPr>
              <a:xfrm>
                <a:off x="0" y="0"/>
                <a:ext cx="3087267" cy="7473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3350" tIns="133350" rIns="133350" bIns="133350" numCol="1" spcCol="1270" anchor="ctr" anchorCtr="0">
                <a:noAutofit/>
              </a:bodyPr>
              <a:lstStyle/>
              <a:p>
                <a:pPr lvl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2400" kern="12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auslagerung.ads</a:t>
                </a:r>
                <a:endParaRPr lang="de-DE" sz="2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" name="Gruppieren 11"/>
            <p:cNvGrpSpPr/>
            <p:nvPr/>
          </p:nvGrpSpPr>
          <p:grpSpPr>
            <a:xfrm>
              <a:off x="5763052" y="1793915"/>
              <a:ext cx="2469813" cy="1490461"/>
              <a:chOff x="308726" y="748112"/>
              <a:chExt cx="2469813" cy="751153"/>
            </a:xfrm>
          </p:grpSpPr>
          <p:sp>
            <p:nvSpPr>
              <p:cNvPr id="13" name="Abgerundetes Rechteck 12"/>
              <p:cNvSpPr/>
              <p:nvPr/>
            </p:nvSpPr>
            <p:spPr>
              <a:xfrm>
                <a:off x="308726" y="748112"/>
                <a:ext cx="2469813" cy="75115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Abgerundetes Rechteck 4"/>
              <p:cNvSpPr txBox="1"/>
              <p:nvPr/>
            </p:nvSpPr>
            <p:spPr>
              <a:xfrm>
                <a:off x="330727" y="770113"/>
                <a:ext cx="2425811" cy="7071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28575" rIns="38100" bIns="28575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500" kern="1200" dirty="0">
                    <a:solidFill>
                      <a:schemeClr val="tx1"/>
                    </a:solidFill>
                  </a:rPr>
                  <a:t>Deklarationen</a:t>
                </a: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500" kern="1200" dirty="0">
                    <a:solidFill>
                      <a:schemeClr val="tx1"/>
                    </a:solidFill>
                  </a:rPr>
                  <a:t> [Funktionen, Variablen, Prozeduren etc.]</a:t>
                </a: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500" dirty="0">
                    <a:solidFill>
                      <a:schemeClr val="tx1"/>
                    </a:solidFill>
                  </a:rPr>
                  <a:t>OHNE Funktionalitäten</a:t>
                </a:r>
                <a:endParaRPr lang="de-DE" sz="1500" kern="1200" dirty="0">
                  <a:solidFill>
                    <a:schemeClr val="tx1"/>
                  </a:solidFill>
                </a:endParaRP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de-DE" sz="1500" kern="12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9" name="Gruppieren 18"/>
          <p:cNvGrpSpPr/>
          <p:nvPr/>
        </p:nvGrpSpPr>
        <p:grpSpPr>
          <a:xfrm>
            <a:off x="4045404" y="4031758"/>
            <a:ext cx="3087267" cy="2491274"/>
            <a:chOff x="5454326" y="1046533"/>
            <a:chExt cx="3087267" cy="249127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5454326" y="1046533"/>
              <a:ext cx="3087267" cy="2491274"/>
              <a:chOff x="0" y="0"/>
              <a:chExt cx="3087267" cy="2491274"/>
            </a:xfrm>
          </p:grpSpPr>
          <p:sp>
            <p:nvSpPr>
              <p:cNvPr id="24" name="Abgerundetes Rechteck 23"/>
              <p:cNvSpPr/>
              <p:nvPr/>
            </p:nvSpPr>
            <p:spPr>
              <a:xfrm>
                <a:off x="0" y="0"/>
                <a:ext cx="3087267" cy="249127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Abgerundetes Rechteck 4"/>
              <p:cNvSpPr txBox="1"/>
              <p:nvPr/>
            </p:nvSpPr>
            <p:spPr>
              <a:xfrm>
                <a:off x="0" y="0"/>
                <a:ext cx="3087267" cy="7473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3350" tIns="133350" rIns="133350" bIns="133350" numCol="1" spcCol="1270" anchor="ctr" anchorCtr="0">
                <a:noAutofit/>
              </a:bodyPr>
              <a:lstStyle/>
              <a:p>
                <a:pPr lvl="0" algn="ctr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2400" kern="12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auslagerung.adb</a:t>
                </a:r>
                <a:endParaRPr lang="de-DE" sz="2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1" name="Gruppieren 20"/>
            <p:cNvGrpSpPr/>
            <p:nvPr/>
          </p:nvGrpSpPr>
          <p:grpSpPr>
            <a:xfrm>
              <a:off x="5763052" y="1793915"/>
              <a:ext cx="2469813" cy="1490461"/>
              <a:chOff x="308726" y="748112"/>
              <a:chExt cx="2469813" cy="751153"/>
            </a:xfrm>
          </p:grpSpPr>
          <p:sp>
            <p:nvSpPr>
              <p:cNvPr id="22" name="Abgerundetes Rechteck 21"/>
              <p:cNvSpPr/>
              <p:nvPr/>
            </p:nvSpPr>
            <p:spPr>
              <a:xfrm>
                <a:off x="308726" y="748112"/>
                <a:ext cx="2469813" cy="75115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Abgerundetes Rechteck 4"/>
              <p:cNvSpPr txBox="1"/>
              <p:nvPr/>
            </p:nvSpPr>
            <p:spPr>
              <a:xfrm>
                <a:off x="330727" y="770113"/>
                <a:ext cx="2425811" cy="7071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28575" rIns="38100" bIns="28575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1500" kern="1200" dirty="0">
                    <a:solidFill>
                      <a:schemeClr val="tx1"/>
                    </a:solidFill>
                  </a:rPr>
                  <a:t>Implementationen zu den Deklarationen aus der entsprechenden .</a:t>
                </a:r>
                <a:r>
                  <a:rPr lang="de-DE" sz="1500" kern="1200" dirty="0" err="1">
                    <a:solidFill>
                      <a:schemeClr val="tx1"/>
                    </a:solidFill>
                  </a:rPr>
                  <a:t>ads</a:t>
                </a:r>
                <a:r>
                  <a:rPr lang="de-DE" sz="1500" kern="1200" dirty="0">
                    <a:solidFill>
                      <a:schemeClr val="tx1"/>
                    </a:solidFill>
                  </a:rPr>
                  <a:t> und eigene</a:t>
                </a:r>
              </a:p>
            </p:txBody>
          </p:sp>
        </p:grpSp>
      </p:grpSp>
      <p:cxnSp>
        <p:nvCxnSpPr>
          <p:cNvPr id="31" name="Gerader Verbinder 30"/>
          <p:cNvCxnSpPr/>
          <p:nvPr/>
        </p:nvCxnSpPr>
        <p:spPr>
          <a:xfrm flipV="1">
            <a:off x="3306226" y="3419475"/>
            <a:ext cx="820480" cy="4860"/>
          </a:xfrm>
          <a:prstGeom prst="line">
            <a:avLst/>
          </a:prstGeom>
          <a:ln w="76200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7955280" y="3537807"/>
            <a:ext cx="22861" cy="1422814"/>
          </a:xfrm>
          <a:prstGeom prst="line">
            <a:avLst/>
          </a:prstGeom>
          <a:ln w="76200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7170771" y="4960621"/>
            <a:ext cx="845470" cy="0"/>
          </a:xfrm>
          <a:prstGeom prst="line">
            <a:avLst/>
          </a:prstGeom>
          <a:ln w="76200">
            <a:solidFill>
              <a:schemeClr val="tx2"/>
            </a:solidFill>
            <a:headEnd type="triangl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/>
          <p:nvPr/>
        </p:nvCxnSpPr>
        <p:spPr>
          <a:xfrm flipH="1" flipV="1">
            <a:off x="4083844" y="1955006"/>
            <a:ext cx="4762" cy="1502569"/>
          </a:xfrm>
          <a:prstGeom prst="line">
            <a:avLst/>
          </a:prstGeom>
          <a:ln w="76200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H="1" flipV="1">
            <a:off x="4045404" y="1990326"/>
            <a:ext cx="1397922" cy="2465"/>
          </a:xfrm>
          <a:prstGeom prst="line">
            <a:avLst/>
          </a:prstGeom>
          <a:ln w="76200">
            <a:solidFill>
              <a:schemeClr val="tx2"/>
            </a:solidFill>
            <a:headEnd type="triangl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4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E72EBF-011B-4A7E-86A5-184BB8BE2B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8E72EBF-011B-4A7E-86A5-184BB8BE2B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6A8AE8-8E90-4076-BBB3-B4E894072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C6A8AE8-8E90-4076-BBB3-B4E894072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D7D93D-6234-4890-BD94-80C26B951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6AD7D93D-6234-4890-BD94-80C26B951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1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825500"/>
            <a:ext cx="9144000" cy="5816499"/>
          </a:xfrm>
          <a:prstGeom prst="rect">
            <a:avLst/>
          </a:prstGeom>
          <a:solidFill>
            <a:srgbClr val="22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16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2800" dirty="0"/>
              <a:t>Modularisierung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86" y="909211"/>
            <a:ext cx="5935436" cy="5649077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1604286" y="825499"/>
            <a:ext cx="5841543" cy="2832101"/>
            <a:chOff x="2230016" y="1101012"/>
            <a:chExt cx="5215813" cy="2556588"/>
          </a:xfrm>
        </p:grpSpPr>
        <p:sp>
          <p:nvSpPr>
            <p:cNvPr id="8" name="Rechteck 7"/>
            <p:cNvSpPr/>
            <p:nvPr/>
          </p:nvSpPr>
          <p:spPr>
            <a:xfrm>
              <a:off x="2230016" y="1679510"/>
              <a:ext cx="5215813" cy="197809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2230016" y="1101012"/>
              <a:ext cx="5215813" cy="578498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de-DE" b="1" u="sng" dirty="0"/>
                <a:t>Deklarationsbereich</a:t>
              </a: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604286" y="3715086"/>
            <a:ext cx="5841543" cy="2480441"/>
            <a:chOff x="2230016" y="1101012"/>
            <a:chExt cx="5215813" cy="2556588"/>
          </a:xfrm>
        </p:grpSpPr>
        <p:sp>
          <p:nvSpPr>
            <p:cNvPr id="13" name="Rechteck 12"/>
            <p:cNvSpPr/>
            <p:nvPr/>
          </p:nvSpPr>
          <p:spPr>
            <a:xfrm>
              <a:off x="2230016" y="1615992"/>
              <a:ext cx="5215813" cy="204160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2230016" y="1101012"/>
              <a:ext cx="5215813" cy="51498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de-DE" b="1" u="sng" dirty="0"/>
                <a:t>Implementationsbereich</a:t>
              </a: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472009" y="1832785"/>
            <a:ext cx="6911771" cy="934713"/>
            <a:chOff x="472009" y="1832785"/>
            <a:chExt cx="6911771" cy="934713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810" y="1871186"/>
              <a:ext cx="5093970" cy="838827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2289810" y="1871186"/>
              <a:ext cx="4446270" cy="2471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2289810" y="2114675"/>
              <a:ext cx="5093970" cy="6528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472009" y="1832785"/>
              <a:ext cx="1755752" cy="323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de-DE" dirty="0">
                  <a:solidFill>
                    <a:srgbClr val="FF0000"/>
                  </a:solidFill>
                </a:rPr>
                <a:t>Deklaration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472009" y="2138153"/>
              <a:ext cx="1755752" cy="323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de-DE" dirty="0">
                  <a:solidFill>
                    <a:srgbClr val="FF0000"/>
                  </a:solidFill>
                </a:rPr>
                <a:t>Initialisierung</a:t>
              </a:r>
            </a:p>
          </p:txBody>
        </p:sp>
      </p:grpSp>
      <p:cxnSp>
        <p:nvCxnSpPr>
          <p:cNvPr id="32" name="Gerader Verbinder 31"/>
          <p:cNvCxnSpPr/>
          <p:nvPr/>
        </p:nvCxnSpPr>
        <p:spPr>
          <a:xfrm flipV="1">
            <a:off x="2352675" y="4664885"/>
            <a:ext cx="9525" cy="6976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>
            <a:off x="516393" y="4645041"/>
            <a:ext cx="18839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516393" y="1009650"/>
            <a:ext cx="0" cy="36758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>
            <a:off x="478800" y="1009650"/>
            <a:ext cx="7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1281600" y="964800"/>
            <a:ext cx="0" cy="302402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32" y="1275057"/>
            <a:ext cx="3438599" cy="1002067"/>
          </a:xfrm>
          <a:prstGeom prst="rect">
            <a:avLst/>
          </a:prstGeom>
        </p:spPr>
      </p:pic>
      <p:cxnSp>
        <p:nvCxnSpPr>
          <p:cNvPr id="50" name="Gerader Verbinder 49"/>
          <p:cNvCxnSpPr/>
          <p:nvPr/>
        </p:nvCxnSpPr>
        <p:spPr>
          <a:xfrm>
            <a:off x="7383780" y="6019200"/>
            <a:ext cx="101264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 flipH="1" flipV="1">
            <a:off x="8313482" y="1082350"/>
            <a:ext cx="51849" cy="49751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>
            <a:off x="4699000" y="1082350"/>
            <a:ext cx="3650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fik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0021" y="1430436"/>
            <a:ext cx="3957456" cy="1438425"/>
          </a:xfrm>
          <a:prstGeom prst="rect">
            <a:avLst/>
          </a:prstGeom>
        </p:spPr>
      </p:pic>
      <p:cxnSp>
        <p:nvCxnSpPr>
          <p:cNvPr id="64" name="Gerader Verbinder 63"/>
          <p:cNvCxnSpPr/>
          <p:nvPr/>
        </p:nvCxnSpPr>
        <p:spPr>
          <a:xfrm flipV="1">
            <a:off x="4726800" y="1090800"/>
            <a:ext cx="0" cy="302402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/>
          <p:cNvSpPr txBox="1"/>
          <p:nvPr/>
        </p:nvSpPr>
        <p:spPr>
          <a:xfrm>
            <a:off x="781050" y="2277124"/>
            <a:ext cx="3376613" cy="2071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de-D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Dateiendung: .</a:t>
            </a:r>
            <a:r>
              <a:rPr lang="de-DE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ads</a:t>
            </a:r>
            <a:endParaRPr lang="de-D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l">
              <a:buFontTx/>
              <a:buChar char="-"/>
            </a:pPr>
            <a:r>
              <a:rPr lang="de-DE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</a:t>
            </a:r>
            <a:r>
              <a:rPr lang="de-D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 </a:t>
            </a:r>
            <a:r>
              <a:rPr lang="de-DE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endParaRPr lang="de-D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l">
              <a:buFontTx/>
              <a:buChar char="-"/>
            </a:pPr>
            <a:r>
              <a:rPr lang="de-D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Enthält: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Alle Arten von Deklarationen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Variableninitialisierungen</a:t>
            </a:r>
          </a:p>
          <a:p>
            <a:pPr marL="742950" lvl="1" indent="-285750">
              <a:buFontTx/>
              <a:buChar char="-"/>
            </a:pPr>
            <a:endParaRPr lang="de-DE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de-DE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Kurz: „Wie sieht das </a:t>
            </a:r>
            <a:r>
              <a:rPr lang="de-DE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</a:t>
            </a:r>
            <a:r>
              <a:rPr lang="de-DE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aus?“ </a:t>
            </a:r>
          </a:p>
        </p:txBody>
      </p:sp>
      <p:sp>
        <p:nvSpPr>
          <p:cNvPr id="70" name="Textfeld 69"/>
          <p:cNvSpPr txBox="1"/>
          <p:nvPr/>
        </p:nvSpPr>
        <p:spPr>
          <a:xfrm>
            <a:off x="4299114" y="2803153"/>
            <a:ext cx="3969951" cy="2071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de-D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Dateiendung: .</a:t>
            </a:r>
            <a:r>
              <a:rPr lang="de-DE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adb</a:t>
            </a:r>
            <a:endParaRPr lang="de-D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l">
              <a:buFontTx/>
              <a:buChar char="-"/>
            </a:pPr>
            <a:r>
              <a:rPr lang="de-DE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</a:t>
            </a:r>
            <a:r>
              <a:rPr lang="de-D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de-D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 </a:t>
            </a:r>
            <a:r>
              <a:rPr lang="de-DE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endParaRPr lang="de-D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l">
              <a:buFontTx/>
              <a:buChar char="-"/>
            </a:pPr>
            <a:r>
              <a:rPr lang="de-D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Enthält: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Implementierungen der in der .</a:t>
            </a:r>
            <a:r>
              <a:rPr lang="de-DE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ads</a:t>
            </a:r>
            <a:r>
              <a:rPr lang="de-DE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angegebenen Deklarationen</a:t>
            </a:r>
          </a:p>
          <a:p>
            <a:pPr marL="742950" lvl="1" indent="-285750">
              <a:buFontTx/>
              <a:buChar char="-"/>
            </a:pPr>
            <a:endParaRPr lang="de-DE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de-DE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Kurz: „Was tut dieses </a:t>
            </a:r>
            <a:r>
              <a:rPr lang="de-DE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</a:t>
            </a:r>
            <a:r>
              <a:rPr lang="de-DE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?“</a:t>
            </a:r>
          </a:p>
        </p:txBody>
      </p:sp>
    </p:spTree>
    <p:extLst>
      <p:ext uri="{BB962C8B-B14F-4D97-AF65-F5344CB8AC3E}">
        <p14:creationId xmlns:p14="http://schemas.microsoft.com/office/powerpoint/2010/main" val="183838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33333E-6 L -0.00034 0.5122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17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Private </a:t>
            </a:r>
            <a:r>
              <a:rPr lang="de-DE" dirty="0" err="1"/>
              <a:t>bereiche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1626121" y="1194098"/>
            <a:ext cx="4086538" cy="4904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de-DE" sz="2000" dirty="0"/>
              <a:t>Beschreibung: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1 Schrank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5 Fächer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Maximal 10 Bücher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Nur Romane und Krimis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Leere Felder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algn="l">
              <a:lnSpc>
                <a:spcPct val="150000"/>
              </a:lnSpc>
            </a:pPr>
            <a:r>
              <a:rPr lang="de-DE" sz="2000" dirty="0"/>
              <a:t>Möglichkeiten: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Bücher reinstellen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Bücher rausholen</a:t>
            </a:r>
          </a:p>
          <a:p>
            <a:pPr algn="l">
              <a:lnSpc>
                <a:spcPct val="150000"/>
              </a:lnSpc>
            </a:pPr>
            <a:endParaRPr lang="de-DE" sz="20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algn="l">
              <a:lnSpc>
                <a:spcPct val="150000"/>
              </a:lnSpc>
            </a:pPr>
            <a:endParaRPr lang="de-DE" sz="2000" dirty="0"/>
          </a:p>
          <a:p>
            <a:pPr algn="l">
              <a:lnSpc>
                <a:spcPct val="150000"/>
              </a:lnSpc>
            </a:pPr>
            <a:endParaRPr lang="de-DE" sz="2000" dirty="0"/>
          </a:p>
        </p:txBody>
      </p:sp>
      <p:grpSp>
        <p:nvGrpSpPr>
          <p:cNvPr id="72" name="Gruppieren 71"/>
          <p:cNvGrpSpPr/>
          <p:nvPr/>
        </p:nvGrpSpPr>
        <p:grpSpPr>
          <a:xfrm>
            <a:off x="5777433" y="1512520"/>
            <a:ext cx="2918460" cy="4442460"/>
            <a:chOff x="3112774" y="1512520"/>
            <a:chExt cx="2918460" cy="4442460"/>
          </a:xfrm>
        </p:grpSpPr>
        <p:grpSp>
          <p:nvGrpSpPr>
            <p:cNvPr id="19" name="Gruppieren 18"/>
            <p:cNvGrpSpPr/>
            <p:nvPr/>
          </p:nvGrpSpPr>
          <p:grpSpPr>
            <a:xfrm>
              <a:off x="3112774" y="1512520"/>
              <a:ext cx="2918460" cy="4442460"/>
              <a:chOff x="617220" y="1295400"/>
              <a:chExt cx="2918460" cy="4442460"/>
            </a:xfrm>
          </p:grpSpPr>
          <p:sp>
            <p:nvSpPr>
              <p:cNvPr id="18" name="Rechteck 17"/>
              <p:cNvSpPr/>
              <p:nvPr/>
            </p:nvSpPr>
            <p:spPr>
              <a:xfrm>
                <a:off x="617220" y="1295400"/>
                <a:ext cx="2918460" cy="444246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76200">
                <a:solidFill>
                  <a:schemeClr val="accent5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3" name="Gruppieren 12"/>
              <p:cNvGrpSpPr/>
              <p:nvPr/>
            </p:nvGrpSpPr>
            <p:grpSpPr>
              <a:xfrm>
                <a:off x="617220" y="1295400"/>
                <a:ext cx="2918460" cy="4442460"/>
                <a:chOff x="685800" y="1348740"/>
                <a:chExt cx="2918460" cy="4442460"/>
              </a:xfrm>
            </p:grpSpPr>
            <p:sp>
              <p:nvSpPr>
                <p:cNvPr id="8" name="Rechteck 7"/>
                <p:cNvSpPr/>
                <p:nvPr/>
              </p:nvSpPr>
              <p:spPr>
                <a:xfrm>
                  <a:off x="685800" y="1348740"/>
                  <a:ext cx="2918460" cy="899160"/>
                </a:xfrm>
                <a:prstGeom prst="rect">
                  <a:avLst/>
                </a:prstGeom>
                <a:noFill/>
                <a:ln w="76200"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" name="Rechteck 10"/>
                <p:cNvSpPr/>
                <p:nvPr/>
              </p:nvSpPr>
              <p:spPr>
                <a:xfrm>
                  <a:off x="685800" y="2247900"/>
                  <a:ext cx="2918460" cy="899160"/>
                </a:xfrm>
                <a:prstGeom prst="rect">
                  <a:avLst/>
                </a:prstGeom>
                <a:noFill/>
                <a:ln w="76200"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11"/>
                <p:cNvSpPr/>
                <p:nvPr/>
              </p:nvSpPr>
              <p:spPr>
                <a:xfrm>
                  <a:off x="685800" y="4019550"/>
                  <a:ext cx="2918460" cy="899160"/>
                </a:xfrm>
                <a:prstGeom prst="rect">
                  <a:avLst/>
                </a:prstGeom>
                <a:noFill/>
                <a:ln w="76200"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" name="Rechteck 4"/>
                <p:cNvSpPr/>
                <p:nvPr/>
              </p:nvSpPr>
              <p:spPr>
                <a:xfrm>
                  <a:off x="685800" y="1348740"/>
                  <a:ext cx="2918460" cy="4442460"/>
                </a:xfrm>
                <a:prstGeom prst="rect">
                  <a:avLst/>
                </a:prstGeom>
                <a:noFill/>
                <a:ln w="76200"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22" name="Rechteck 21"/>
            <p:cNvSpPr/>
            <p:nvPr/>
          </p:nvSpPr>
          <p:spPr>
            <a:xfrm>
              <a:off x="3196594" y="155636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3478534" y="155636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3760474" y="155636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042414" y="155636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4331974" y="155636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613914" y="155636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4895854" y="155636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29" name="Rechteck 28"/>
            <p:cNvSpPr/>
            <p:nvPr/>
          </p:nvSpPr>
          <p:spPr>
            <a:xfrm>
              <a:off x="5177794" y="155636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482594" y="155636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5764534" y="155636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3196594" y="246883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3478534" y="246883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3760474" y="246883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042414" y="246883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4331974" y="246883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42" name="Rechteck 41"/>
            <p:cNvSpPr/>
            <p:nvPr/>
          </p:nvSpPr>
          <p:spPr>
            <a:xfrm>
              <a:off x="3196594" y="334320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43" name="Rechteck 42"/>
            <p:cNvSpPr/>
            <p:nvPr/>
          </p:nvSpPr>
          <p:spPr>
            <a:xfrm>
              <a:off x="3478534" y="334320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3760474" y="334320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042414" y="334320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46" name="Rechteck 45"/>
            <p:cNvSpPr/>
            <p:nvPr/>
          </p:nvSpPr>
          <p:spPr>
            <a:xfrm>
              <a:off x="4331974" y="334320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4613914" y="334320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48" name="Rechteck 47"/>
            <p:cNvSpPr/>
            <p:nvPr/>
          </p:nvSpPr>
          <p:spPr>
            <a:xfrm>
              <a:off x="4895854" y="334320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177794" y="334320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3196594" y="422138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3478534" y="422138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54" name="Rechteck 53"/>
            <p:cNvSpPr/>
            <p:nvPr/>
          </p:nvSpPr>
          <p:spPr>
            <a:xfrm>
              <a:off x="3760474" y="422138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55" name="Rechteck 54"/>
            <p:cNvSpPr/>
            <p:nvPr/>
          </p:nvSpPr>
          <p:spPr>
            <a:xfrm>
              <a:off x="4042414" y="422138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62" name="Rechteck 61"/>
            <p:cNvSpPr/>
            <p:nvPr/>
          </p:nvSpPr>
          <p:spPr>
            <a:xfrm>
              <a:off x="3196594" y="512435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63" name="Rechteck 62"/>
            <p:cNvSpPr/>
            <p:nvPr/>
          </p:nvSpPr>
          <p:spPr>
            <a:xfrm>
              <a:off x="3478534" y="512435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  <p:sp>
          <p:nvSpPr>
            <p:cNvPr id="64" name="Rechteck 63"/>
            <p:cNvSpPr/>
            <p:nvPr/>
          </p:nvSpPr>
          <p:spPr>
            <a:xfrm>
              <a:off x="3760474" y="512435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65" name="Rechteck 64"/>
            <p:cNvSpPr/>
            <p:nvPr/>
          </p:nvSpPr>
          <p:spPr>
            <a:xfrm>
              <a:off x="4042414" y="512435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66" name="Rechteck 65"/>
            <p:cNvSpPr/>
            <p:nvPr/>
          </p:nvSpPr>
          <p:spPr>
            <a:xfrm>
              <a:off x="4331974" y="512435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Roman</a:t>
              </a:r>
            </a:p>
          </p:txBody>
        </p:sp>
        <p:sp>
          <p:nvSpPr>
            <p:cNvPr id="67" name="Rechteck 66"/>
            <p:cNvSpPr/>
            <p:nvPr/>
          </p:nvSpPr>
          <p:spPr>
            <a:xfrm>
              <a:off x="4613914" y="5124350"/>
              <a:ext cx="217166" cy="811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Krimi</a:t>
              </a:r>
            </a:p>
          </p:txBody>
        </p:sp>
      </p:grpSp>
      <p:sp>
        <p:nvSpPr>
          <p:cNvPr id="73" name="Rechteck 72"/>
          <p:cNvSpPr/>
          <p:nvPr/>
        </p:nvSpPr>
        <p:spPr>
          <a:xfrm>
            <a:off x="7274763" y="2455520"/>
            <a:ext cx="217166" cy="81148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74" name="Rechteck 73"/>
          <p:cNvSpPr/>
          <p:nvPr/>
        </p:nvSpPr>
        <p:spPr>
          <a:xfrm>
            <a:off x="7560513" y="2455520"/>
            <a:ext cx="217166" cy="81148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76" name="Rechteck 75"/>
          <p:cNvSpPr/>
          <p:nvPr/>
        </p:nvSpPr>
        <p:spPr>
          <a:xfrm>
            <a:off x="8147253" y="2468830"/>
            <a:ext cx="217166" cy="81148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77" name="Rechteck 76"/>
          <p:cNvSpPr/>
          <p:nvPr/>
        </p:nvSpPr>
        <p:spPr>
          <a:xfrm>
            <a:off x="8424949" y="2468830"/>
            <a:ext cx="217166" cy="81148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78" name="Rechteck 77"/>
          <p:cNvSpPr/>
          <p:nvPr/>
        </p:nvSpPr>
        <p:spPr>
          <a:xfrm>
            <a:off x="8147253" y="3354680"/>
            <a:ext cx="217166" cy="78679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79" name="Rechteck 78"/>
          <p:cNvSpPr/>
          <p:nvPr/>
        </p:nvSpPr>
        <p:spPr>
          <a:xfrm>
            <a:off x="8436387" y="3354680"/>
            <a:ext cx="217166" cy="78679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81" name="Rechteck 80"/>
          <p:cNvSpPr/>
          <p:nvPr/>
        </p:nvSpPr>
        <p:spPr>
          <a:xfrm>
            <a:off x="6997067" y="4253790"/>
            <a:ext cx="217166" cy="77338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82" name="Rechteck 81"/>
          <p:cNvSpPr/>
          <p:nvPr/>
        </p:nvSpPr>
        <p:spPr>
          <a:xfrm>
            <a:off x="7282817" y="4253790"/>
            <a:ext cx="217166" cy="77338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83" name="Rechteck 82"/>
          <p:cNvSpPr/>
          <p:nvPr/>
        </p:nvSpPr>
        <p:spPr>
          <a:xfrm>
            <a:off x="7568567" y="4253790"/>
            <a:ext cx="217166" cy="77338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84" name="Rechteck 83"/>
          <p:cNvSpPr/>
          <p:nvPr/>
        </p:nvSpPr>
        <p:spPr>
          <a:xfrm>
            <a:off x="7869557" y="4267100"/>
            <a:ext cx="217166" cy="77338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85" name="Rechteck 84"/>
          <p:cNvSpPr/>
          <p:nvPr/>
        </p:nvSpPr>
        <p:spPr>
          <a:xfrm>
            <a:off x="8147253" y="4267100"/>
            <a:ext cx="217166" cy="77338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86" name="Rechteck 85"/>
          <p:cNvSpPr/>
          <p:nvPr/>
        </p:nvSpPr>
        <p:spPr>
          <a:xfrm>
            <a:off x="7545707" y="5138800"/>
            <a:ext cx="217166" cy="78372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87" name="Rechteck 86"/>
          <p:cNvSpPr/>
          <p:nvPr/>
        </p:nvSpPr>
        <p:spPr>
          <a:xfrm>
            <a:off x="7831457" y="5138800"/>
            <a:ext cx="217166" cy="78372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88" name="Rechteck 87"/>
          <p:cNvSpPr/>
          <p:nvPr/>
        </p:nvSpPr>
        <p:spPr>
          <a:xfrm>
            <a:off x="8117207" y="5138800"/>
            <a:ext cx="217166" cy="78372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89" name="Rechteck 88"/>
          <p:cNvSpPr/>
          <p:nvPr/>
        </p:nvSpPr>
        <p:spPr>
          <a:xfrm>
            <a:off x="8418197" y="5152110"/>
            <a:ext cx="217166" cy="77041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91" name="Rechteck 90"/>
          <p:cNvSpPr/>
          <p:nvPr/>
        </p:nvSpPr>
        <p:spPr>
          <a:xfrm>
            <a:off x="8424949" y="4267100"/>
            <a:ext cx="217166" cy="77338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Leer</a:t>
            </a:r>
          </a:p>
        </p:txBody>
      </p:sp>
      <p:sp>
        <p:nvSpPr>
          <p:cNvPr id="92" name="Rechteck 91"/>
          <p:cNvSpPr/>
          <p:nvPr/>
        </p:nvSpPr>
        <p:spPr>
          <a:xfrm>
            <a:off x="7859596" y="2462100"/>
            <a:ext cx="217166" cy="8114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Roman</a:t>
            </a:r>
          </a:p>
        </p:txBody>
      </p:sp>
    </p:spTree>
    <p:extLst>
      <p:ext uri="{BB962C8B-B14F-4D97-AF65-F5344CB8AC3E}">
        <p14:creationId xmlns:p14="http://schemas.microsoft.com/office/powerpoint/2010/main" val="138399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18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Private </a:t>
            </a:r>
            <a:r>
              <a:rPr lang="de-DE" dirty="0" err="1"/>
              <a:t>bereiche</a:t>
            </a:r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0" y="825500"/>
            <a:ext cx="9144000" cy="5816499"/>
            <a:chOff x="0" y="825500"/>
            <a:chExt cx="9144000" cy="5816499"/>
          </a:xfrm>
        </p:grpSpPr>
        <p:sp>
          <p:nvSpPr>
            <p:cNvPr id="6" name="Rechteck 5"/>
            <p:cNvSpPr/>
            <p:nvPr/>
          </p:nvSpPr>
          <p:spPr>
            <a:xfrm>
              <a:off x="0" y="825500"/>
              <a:ext cx="9144000" cy="5816499"/>
            </a:xfrm>
            <a:prstGeom prst="rect">
              <a:avLst/>
            </a:prstGeom>
            <a:solidFill>
              <a:srgbClr val="222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966" y="936702"/>
              <a:ext cx="2888631" cy="5705297"/>
            </a:xfrm>
            <a:prstGeom prst="rect">
              <a:avLst/>
            </a:prstGeom>
          </p:spPr>
        </p:pic>
      </p:grpSp>
      <p:sp>
        <p:nvSpPr>
          <p:cNvPr id="8" name="Rechteck 7"/>
          <p:cNvSpPr/>
          <p:nvPr/>
        </p:nvSpPr>
        <p:spPr>
          <a:xfrm>
            <a:off x="623944" y="2140772"/>
            <a:ext cx="8025204" cy="1914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/>
              <a:t>„Öffentlicher“ Bereich: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Imports (</a:t>
            </a:r>
            <a:r>
              <a:rPr lang="de-DE" sz="1200" dirty="0" err="1"/>
              <a:t>with</a:t>
            </a:r>
            <a:r>
              <a:rPr lang="de-DE" sz="1200" dirty="0"/>
              <a:t>) können alle Inhalte sehen (</a:t>
            </a:r>
            <a:r>
              <a:rPr lang="de-DE" sz="1200" dirty="0" err="1"/>
              <a:t>visible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Inhalte können privat markiert werden</a:t>
            </a:r>
          </a:p>
          <a:p>
            <a:r>
              <a:rPr lang="de-DE" sz="1200" dirty="0">
                <a:sym typeface="Wingdings" panose="05000000000000000000" pitchFamily="2" charset="2"/>
              </a:rPr>
              <a:t>	 Nutzbar aber ohne Zugriff auf die Eigenschaften zu erhalten</a:t>
            </a:r>
          </a:p>
          <a:p>
            <a:r>
              <a:rPr lang="de-DE" sz="1200" dirty="0">
                <a:sym typeface="Wingdings" panose="05000000000000000000" pitchFamily="2" charset="2"/>
              </a:rPr>
              <a:t>	     z.B. Typ </a:t>
            </a:r>
            <a:r>
              <a:rPr lang="de-DE" sz="1200" dirty="0" err="1">
                <a:sym typeface="Wingdings" panose="05000000000000000000" pitchFamily="2" charset="2"/>
              </a:rPr>
              <a:t>record</a:t>
            </a:r>
            <a:r>
              <a:rPr lang="de-DE" sz="1200" dirty="0">
                <a:sym typeface="Wingdings" panose="05000000000000000000" pitchFamily="2" charset="2"/>
              </a:rPr>
              <a:t> ohne Zugriff auf </a:t>
            </a:r>
            <a:r>
              <a:rPr lang="de-DE" sz="1200" dirty="0" err="1">
                <a:sym typeface="Wingdings" panose="05000000000000000000" pitchFamily="2" charset="2"/>
              </a:rPr>
              <a:t>Record</a:t>
            </a:r>
            <a:r>
              <a:rPr lang="de-DE" sz="1200" dirty="0">
                <a:sym typeface="Wingdings" panose="05000000000000000000" pitchFamily="2" charset="2"/>
              </a:rPr>
              <a:t> Inhalte (wäre somit ein</a:t>
            </a:r>
          </a:p>
          <a:p>
            <a:r>
              <a:rPr lang="de-DE" sz="1200" dirty="0">
                <a:sym typeface="Wingdings" panose="05000000000000000000" pitchFamily="2" charset="2"/>
              </a:rPr>
              <a:t>                           sogenannter Anonymer Datentyp (ADT)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ym typeface="Wingdings" panose="05000000000000000000" pitchFamily="2" charset="2"/>
              </a:rPr>
              <a:t>Inhalte können limited markiert werden</a:t>
            </a:r>
          </a:p>
          <a:p>
            <a:r>
              <a:rPr lang="de-DE" sz="1200" dirty="0">
                <a:sym typeface="Wingdings" panose="05000000000000000000" pitchFamily="2" charset="2"/>
              </a:rPr>
              <a:t>	 Dadurch können keine Zugriffe und Vergleiche erfolgen. </a:t>
            </a:r>
          </a:p>
          <a:p>
            <a:r>
              <a:rPr lang="de-DE" sz="1200" dirty="0">
                <a:sym typeface="Wingdings" panose="05000000000000000000" pitchFamily="2" charset="2"/>
              </a:rPr>
              <a:t>	     Dafür ist es DANN möglich die Vergleichsoperatoren zu überladen. (= und /=)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Rechteck 8"/>
          <p:cNvSpPr/>
          <p:nvPr/>
        </p:nvSpPr>
        <p:spPr>
          <a:xfrm>
            <a:off x="623944" y="4330465"/>
            <a:ext cx="8025204" cy="1914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/>
              <a:t>„Privater“ Bereich: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Imports (</a:t>
            </a:r>
            <a:r>
              <a:rPr lang="de-DE" dirty="0" err="1"/>
              <a:t>with</a:t>
            </a:r>
            <a:r>
              <a:rPr lang="de-DE" dirty="0"/>
              <a:t>) können diesen Bereich nicht einsehen (not </a:t>
            </a:r>
            <a:r>
              <a:rPr lang="de-DE" dirty="0" err="1"/>
              <a:t>visible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Private Inhalte werden hier näher beschrieben und können erst nach der exakten Definition genutzt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Inhalte die hier typisiert werden sind Anonyme Datenobjekte (ADO)</a:t>
            </a:r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73336" y="1269402"/>
            <a:ext cx="8175812" cy="474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/>
              <a:t>                       </a:t>
            </a:r>
            <a:r>
              <a:rPr lang="de-DE" sz="1400" dirty="0"/>
              <a:t>Einbinden fremder Pakete importiert wie gewohnt deren Funktionalität </a:t>
            </a:r>
            <a:r>
              <a:rPr lang="de-DE" sz="1400" u="sng" dirty="0"/>
              <a:t>LOKAL</a:t>
            </a:r>
          </a:p>
        </p:txBody>
      </p:sp>
    </p:spTree>
    <p:extLst>
      <p:ext uri="{BB962C8B-B14F-4D97-AF65-F5344CB8AC3E}">
        <p14:creationId xmlns:p14="http://schemas.microsoft.com/office/powerpoint/2010/main" val="248817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19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Private Bereiche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0" y="825499"/>
            <a:ext cx="9144000" cy="5816500"/>
            <a:chOff x="0" y="825499"/>
            <a:chExt cx="9144000" cy="5816500"/>
          </a:xfrm>
        </p:grpSpPr>
        <p:sp>
          <p:nvSpPr>
            <p:cNvPr id="5" name="Rechteck 4"/>
            <p:cNvSpPr/>
            <p:nvPr/>
          </p:nvSpPr>
          <p:spPr>
            <a:xfrm>
              <a:off x="0" y="825500"/>
              <a:ext cx="9144000" cy="5816499"/>
            </a:xfrm>
            <a:prstGeom prst="rect">
              <a:avLst/>
            </a:prstGeom>
            <a:solidFill>
              <a:srgbClr val="222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003" y="825499"/>
              <a:ext cx="8853936" cy="5736666"/>
            </a:xfrm>
            <a:prstGeom prst="rect">
              <a:avLst/>
            </a:prstGeom>
          </p:spPr>
        </p:pic>
      </p:grpSp>
      <p:sp>
        <p:nvSpPr>
          <p:cNvPr id="8" name="Rechteck 7"/>
          <p:cNvSpPr/>
          <p:nvPr/>
        </p:nvSpPr>
        <p:spPr>
          <a:xfrm>
            <a:off x="484094" y="1172583"/>
            <a:ext cx="8175812" cy="474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/>
              <a:t>                       </a:t>
            </a:r>
            <a:r>
              <a:rPr lang="de-DE" sz="1400" dirty="0"/>
              <a:t>Einbinden fremder Pakete importiert wie gewohnt deren Funktionalität </a:t>
            </a:r>
            <a:r>
              <a:rPr lang="de-DE" sz="1400" u="sng" dirty="0"/>
              <a:t>LOKAL</a:t>
            </a:r>
          </a:p>
        </p:txBody>
      </p:sp>
      <p:sp>
        <p:nvSpPr>
          <p:cNvPr id="10" name="Rechteck 9"/>
          <p:cNvSpPr/>
          <p:nvPr/>
        </p:nvSpPr>
        <p:spPr>
          <a:xfrm>
            <a:off x="623944" y="2076226"/>
            <a:ext cx="8025204" cy="1839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/>
              <a:t>„Öffentlicher“ Bereich: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Kein äußerer Zugriff auf die </a:t>
            </a:r>
            <a:r>
              <a:rPr lang="de-DE" sz="1200" dirty="0" err="1"/>
              <a:t>package</a:t>
            </a:r>
            <a:r>
              <a:rPr lang="de-DE" sz="1200" dirty="0"/>
              <a:t> </a:t>
            </a:r>
            <a:r>
              <a:rPr lang="de-DE" sz="1200" dirty="0" err="1"/>
              <a:t>body</a:t>
            </a:r>
            <a:r>
              <a:rPr lang="de-DE" sz="1200" dirty="0"/>
              <a:t> (.</a:t>
            </a:r>
            <a:r>
              <a:rPr lang="de-DE" sz="1200" dirty="0" err="1"/>
              <a:t>adb</a:t>
            </a:r>
            <a:r>
              <a:rPr lang="de-DE" sz="1200" dirty="0"/>
              <a:t>) Inhalte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Implementierung der in der .</a:t>
            </a:r>
            <a:r>
              <a:rPr lang="de-DE" sz="1200" dirty="0" err="1"/>
              <a:t>ads</a:t>
            </a:r>
            <a:r>
              <a:rPr lang="de-DE" sz="1200" dirty="0"/>
              <a:t> Datei enthaltenen Inhalte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Zugriff auf die „private“ Inhalte der .</a:t>
            </a:r>
            <a:r>
              <a:rPr lang="de-DE" sz="1200" dirty="0" err="1"/>
              <a:t>ads</a:t>
            </a:r>
            <a:r>
              <a:rPr lang="de-DE" sz="1200" dirty="0"/>
              <a:t> Datei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endParaRPr lang="de-DE" sz="12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2EFA050-30E0-4C1F-AB12-383453391FB9}"/>
              </a:ext>
            </a:extLst>
          </p:cNvPr>
          <p:cNvSpPr/>
          <p:nvPr/>
        </p:nvSpPr>
        <p:spPr>
          <a:xfrm>
            <a:off x="623944" y="4175760"/>
            <a:ext cx="8025204" cy="1681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/>
              <a:t>NICHT ERLAUBT</a:t>
            </a:r>
          </a:p>
        </p:txBody>
      </p:sp>
    </p:spTree>
    <p:extLst>
      <p:ext uri="{BB962C8B-B14F-4D97-AF65-F5344CB8AC3E}">
        <p14:creationId xmlns:p14="http://schemas.microsoft.com/office/powerpoint/2010/main" val="12708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4810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F34F29A-B4B7-4E75-9B99-E46D1BE5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20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77FD2C-AEDA-4C98-B9CE-4726C0F237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Hierarchie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D235BBF-18CC-4A20-9D6E-1A8D084937BC}"/>
              </a:ext>
            </a:extLst>
          </p:cNvPr>
          <p:cNvGrpSpPr/>
          <p:nvPr/>
        </p:nvGrpSpPr>
        <p:grpSpPr>
          <a:xfrm>
            <a:off x="0" y="825500"/>
            <a:ext cx="9144000" cy="5816499"/>
            <a:chOff x="0" y="825500"/>
            <a:chExt cx="9144000" cy="5816499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A8FE3FE-B050-45DE-943B-AAC5F26FF66F}"/>
                </a:ext>
              </a:extLst>
            </p:cNvPr>
            <p:cNvSpPr/>
            <p:nvPr/>
          </p:nvSpPr>
          <p:spPr>
            <a:xfrm>
              <a:off x="0" y="825500"/>
              <a:ext cx="9144000" cy="5816499"/>
            </a:xfrm>
            <a:prstGeom prst="rect">
              <a:avLst/>
            </a:prstGeom>
            <a:solidFill>
              <a:srgbClr val="222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E70EE5B-94CD-49ED-9118-CFD93C6B4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214" y="918577"/>
              <a:ext cx="7565572" cy="563034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94C1371-90A1-48A4-827D-455D18798688}"/>
              </a:ext>
            </a:extLst>
          </p:cNvPr>
          <p:cNvGrpSpPr/>
          <p:nvPr/>
        </p:nvGrpSpPr>
        <p:grpSpPr>
          <a:xfrm>
            <a:off x="1104900" y="1775460"/>
            <a:ext cx="7751763" cy="876300"/>
            <a:chOff x="1104900" y="1775460"/>
            <a:chExt cx="7751763" cy="87630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ED24E55-BA84-4152-88F8-FE0532BCCA2C}"/>
                </a:ext>
              </a:extLst>
            </p:cNvPr>
            <p:cNvSpPr/>
            <p:nvPr/>
          </p:nvSpPr>
          <p:spPr>
            <a:xfrm>
              <a:off x="1104900" y="1775460"/>
              <a:ext cx="2491740" cy="87630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E9B41F7-0EDC-46FD-931B-C81493553D3A}"/>
                </a:ext>
              </a:extLst>
            </p:cNvPr>
            <p:cNvSpPr txBox="1"/>
            <p:nvPr/>
          </p:nvSpPr>
          <p:spPr>
            <a:xfrm>
              <a:off x="3688077" y="1983740"/>
              <a:ext cx="5168586" cy="5105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de-DE" dirty="0" err="1">
                  <a:solidFill>
                    <a:srgbClr val="FF0000"/>
                  </a:solidFill>
                </a:rPr>
                <a:t>Deklarationteil</a:t>
              </a:r>
              <a:r>
                <a:rPr lang="de-DE" dirty="0">
                  <a:solidFill>
                    <a:srgbClr val="FF0000"/>
                  </a:solidFill>
                </a:rPr>
                <a:t> – Package </a:t>
              </a:r>
              <a:r>
                <a:rPr lang="de-DE" dirty="0" err="1">
                  <a:solidFill>
                    <a:srgbClr val="FF0000"/>
                  </a:solidFill>
                </a:rPr>
                <a:t>Aussen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D6F69DA-5BF0-4744-9262-557FC7490E45}"/>
              </a:ext>
            </a:extLst>
          </p:cNvPr>
          <p:cNvGrpSpPr/>
          <p:nvPr/>
        </p:nvGrpSpPr>
        <p:grpSpPr>
          <a:xfrm>
            <a:off x="1104900" y="2651760"/>
            <a:ext cx="7751763" cy="1737360"/>
            <a:chOff x="1104900" y="2651760"/>
            <a:chExt cx="7751763" cy="173736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85A5B03-BB18-474A-B199-56BAE2CA283F}"/>
                </a:ext>
              </a:extLst>
            </p:cNvPr>
            <p:cNvSpPr/>
            <p:nvPr/>
          </p:nvSpPr>
          <p:spPr>
            <a:xfrm>
              <a:off x="1104900" y="2651760"/>
              <a:ext cx="2491740" cy="173736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63DD427-111C-4A0A-9CA0-67C062BC018B}"/>
                </a:ext>
              </a:extLst>
            </p:cNvPr>
            <p:cNvSpPr txBox="1"/>
            <p:nvPr/>
          </p:nvSpPr>
          <p:spPr>
            <a:xfrm>
              <a:off x="3688078" y="3173730"/>
              <a:ext cx="5168585" cy="5105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Implementationsteil – Package </a:t>
              </a:r>
              <a:r>
                <a:rPr lang="de-DE" dirty="0" err="1">
                  <a:solidFill>
                    <a:srgbClr val="FF0000"/>
                  </a:solidFill>
                </a:rPr>
                <a:t>Aussen</a:t>
              </a:r>
              <a:r>
                <a:rPr lang="de-DE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27A0EBD-2990-408E-9C0B-745067BB6252}"/>
              </a:ext>
            </a:extLst>
          </p:cNvPr>
          <p:cNvGrpSpPr/>
          <p:nvPr/>
        </p:nvGrpSpPr>
        <p:grpSpPr>
          <a:xfrm>
            <a:off x="1277936" y="3261360"/>
            <a:ext cx="7797483" cy="354740"/>
            <a:chOff x="1104900" y="1775460"/>
            <a:chExt cx="7797483" cy="8763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59EC039-376B-42C8-AA8E-FD3A26AF9303}"/>
                </a:ext>
              </a:extLst>
            </p:cNvPr>
            <p:cNvSpPr/>
            <p:nvPr/>
          </p:nvSpPr>
          <p:spPr>
            <a:xfrm>
              <a:off x="1104900" y="1775460"/>
              <a:ext cx="2491740" cy="87630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D368C2C-515B-4DBE-A552-DADE040347B0}"/>
                </a:ext>
              </a:extLst>
            </p:cNvPr>
            <p:cNvSpPr txBox="1"/>
            <p:nvPr/>
          </p:nvSpPr>
          <p:spPr>
            <a:xfrm>
              <a:off x="3733797" y="1968192"/>
              <a:ext cx="5168586" cy="5105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de-DE" dirty="0" err="1">
                  <a:solidFill>
                    <a:srgbClr val="FF0000"/>
                  </a:solidFill>
                </a:rPr>
                <a:t>Deklarationteil</a:t>
              </a:r>
              <a:r>
                <a:rPr lang="de-DE" dirty="0">
                  <a:solidFill>
                    <a:srgbClr val="FF0000"/>
                  </a:solidFill>
                </a:rPr>
                <a:t> – Package </a:t>
              </a:r>
              <a:r>
                <a:rPr lang="de-DE" dirty="0" err="1">
                  <a:solidFill>
                    <a:srgbClr val="FF0000"/>
                  </a:solidFill>
                </a:rPr>
                <a:t>Body_Innen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156C9F-4057-40B7-A0C0-47AE98E62658}"/>
              </a:ext>
            </a:extLst>
          </p:cNvPr>
          <p:cNvGrpSpPr/>
          <p:nvPr/>
        </p:nvGrpSpPr>
        <p:grpSpPr>
          <a:xfrm>
            <a:off x="1277936" y="3618404"/>
            <a:ext cx="7797483" cy="290656"/>
            <a:chOff x="1104900" y="1775460"/>
            <a:chExt cx="7797483" cy="8763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BBEF01E-FF17-4E0C-8FB4-0CB68F76514D}"/>
                </a:ext>
              </a:extLst>
            </p:cNvPr>
            <p:cNvSpPr/>
            <p:nvPr/>
          </p:nvSpPr>
          <p:spPr>
            <a:xfrm>
              <a:off x="1104900" y="1775460"/>
              <a:ext cx="2491740" cy="87630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E56EBA6-0D08-42F0-BFE1-B6866F976447}"/>
                </a:ext>
              </a:extLst>
            </p:cNvPr>
            <p:cNvSpPr txBox="1"/>
            <p:nvPr/>
          </p:nvSpPr>
          <p:spPr>
            <a:xfrm>
              <a:off x="3733797" y="1968192"/>
              <a:ext cx="5168586" cy="5105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Implementationsteil – Package </a:t>
              </a:r>
              <a:r>
                <a:rPr lang="de-DE" dirty="0" err="1">
                  <a:solidFill>
                    <a:srgbClr val="FF0000"/>
                  </a:solidFill>
                </a:rPr>
                <a:t>Body_Innen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8F2FBBD-DCBB-4A87-AAF7-B6E5BE6E3AAF}"/>
              </a:ext>
            </a:extLst>
          </p:cNvPr>
          <p:cNvCxnSpPr>
            <a:cxnSpLocks/>
          </p:cNvCxnSpPr>
          <p:nvPr/>
        </p:nvCxnSpPr>
        <p:spPr>
          <a:xfrm flipH="1">
            <a:off x="2225040" y="5364480"/>
            <a:ext cx="24917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F7D399FB-4EE7-4CD8-AD09-F981869465B4}"/>
              </a:ext>
            </a:extLst>
          </p:cNvPr>
          <p:cNvSpPr txBox="1"/>
          <p:nvPr/>
        </p:nvSpPr>
        <p:spPr>
          <a:xfrm>
            <a:off x="4808220" y="4823460"/>
            <a:ext cx="3878580" cy="14706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>
                <a:solidFill>
                  <a:srgbClr val="FF0000"/>
                </a:solidFill>
              </a:rPr>
              <a:t>Inhalte des Packages (</a:t>
            </a:r>
            <a:r>
              <a:rPr lang="de-DE" dirty="0" err="1">
                <a:solidFill>
                  <a:srgbClr val="FF0000"/>
                </a:solidFill>
              </a:rPr>
              <a:t>Aussen</a:t>
            </a:r>
            <a:r>
              <a:rPr lang="de-DE" dirty="0">
                <a:solidFill>
                  <a:srgbClr val="FF0000"/>
                </a:solidFill>
              </a:rPr>
              <a:t>) sind wie die jedes anderen Packages nutzbar.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5B2335A-93CF-4057-B7C5-6651B4A35BD4}"/>
              </a:ext>
            </a:extLst>
          </p:cNvPr>
          <p:cNvSpPr txBox="1"/>
          <p:nvPr/>
        </p:nvSpPr>
        <p:spPr>
          <a:xfrm>
            <a:off x="4163760" y="2280919"/>
            <a:ext cx="4003766" cy="10535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>
                <a:solidFill>
                  <a:srgbClr val="FF0000"/>
                </a:solidFill>
              </a:rPr>
              <a:t>Inhalte von Paketen die innerhalb des Bodys deklariert werden sind auch nur dort nutzbar / sichtbar.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17A9726-E547-4ADC-B41E-B8A13A499161}"/>
              </a:ext>
            </a:extLst>
          </p:cNvPr>
          <p:cNvGrpSpPr/>
          <p:nvPr/>
        </p:nvGrpSpPr>
        <p:grpSpPr>
          <a:xfrm>
            <a:off x="1277935" y="3909060"/>
            <a:ext cx="7437167" cy="270979"/>
            <a:chOff x="1277935" y="3909060"/>
            <a:chExt cx="7437167" cy="270979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A6B5084-E073-44C8-8FE0-9CD9592A9FCF}"/>
                </a:ext>
              </a:extLst>
            </p:cNvPr>
            <p:cNvSpPr/>
            <p:nvPr/>
          </p:nvSpPr>
          <p:spPr>
            <a:xfrm>
              <a:off x="1277935" y="3913339"/>
              <a:ext cx="2491739" cy="26670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9DE8BE21-8858-4BE5-B4F9-63A7F999C487}"/>
                </a:ext>
              </a:extLst>
            </p:cNvPr>
            <p:cNvSpPr txBox="1"/>
            <p:nvPr/>
          </p:nvSpPr>
          <p:spPr>
            <a:xfrm>
              <a:off x="3935135" y="3909060"/>
              <a:ext cx="4779967" cy="250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de-DE" dirty="0">
                  <a:solidFill>
                    <a:srgbClr val="FF0000"/>
                  </a:solidFill>
                </a:rPr>
                <a:t>Implementationsteil – Package Innen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83771B71-68D1-43A5-AC31-218E9B02F47D}"/>
              </a:ext>
            </a:extLst>
          </p:cNvPr>
          <p:cNvGrpSpPr/>
          <p:nvPr/>
        </p:nvGrpSpPr>
        <p:grpSpPr>
          <a:xfrm>
            <a:off x="1277936" y="2169519"/>
            <a:ext cx="7408864" cy="268881"/>
            <a:chOff x="1277936" y="2169519"/>
            <a:chExt cx="7408864" cy="268881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1F00E87D-4A7D-4E10-A050-08E57732AB8D}"/>
                </a:ext>
              </a:extLst>
            </p:cNvPr>
            <p:cNvSpPr/>
            <p:nvPr/>
          </p:nvSpPr>
          <p:spPr>
            <a:xfrm>
              <a:off x="1277936" y="2171700"/>
              <a:ext cx="2491738" cy="26670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529D734-3C3B-4A29-B554-F172B38D1440}"/>
                </a:ext>
              </a:extLst>
            </p:cNvPr>
            <p:cNvSpPr txBox="1"/>
            <p:nvPr/>
          </p:nvSpPr>
          <p:spPr>
            <a:xfrm>
              <a:off x="3906833" y="2169519"/>
              <a:ext cx="4779967" cy="250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de-DE" dirty="0">
                  <a:solidFill>
                    <a:srgbClr val="FF0000"/>
                  </a:solidFill>
                </a:rPr>
                <a:t>Deklarationsteil – Package Innen</a:t>
              </a:r>
            </a:p>
          </p:txBody>
        </p:sp>
      </p:grp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DA9370B9-C7F4-4268-9FA4-548B5116646D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2446022" y="4034505"/>
            <a:ext cx="6269080" cy="1688116"/>
          </a:xfrm>
          <a:prstGeom prst="bentConnector3">
            <a:avLst>
              <a:gd name="adj1" fmla="val -3646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FCD88196-9E31-4592-8DC2-BE32930A7C71}"/>
              </a:ext>
            </a:extLst>
          </p:cNvPr>
          <p:cNvSpPr txBox="1"/>
          <p:nvPr/>
        </p:nvSpPr>
        <p:spPr>
          <a:xfrm>
            <a:off x="5400947" y="4603369"/>
            <a:ext cx="2606040" cy="13528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>
                <a:solidFill>
                  <a:srgbClr val="FF0000"/>
                </a:solidFill>
              </a:rPr>
              <a:t>Inhalte sind wie die von </a:t>
            </a:r>
            <a:r>
              <a:rPr lang="de-DE" dirty="0" err="1">
                <a:solidFill>
                  <a:srgbClr val="FF0000"/>
                </a:solidFill>
              </a:rPr>
              <a:t>Kindpaketen</a:t>
            </a:r>
            <a:r>
              <a:rPr lang="de-DE" dirty="0">
                <a:solidFill>
                  <a:srgbClr val="FF0000"/>
                </a:solidFill>
              </a:rPr>
              <a:t> nutzbar.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149EE906-5321-401E-B2F7-2E48ED01B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46" y="1435100"/>
            <a:ext cx="1010036" cy="187492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A90A21A-0E4B-44C8-8CE6-D5DF9EE86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46" y="6136699"/>
            <a:ext cx="647174" cy="1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4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 build="allAtOnce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8A8FE3FE-B050-45DE-943B-AAC5F26FF66F}"/>
              </a:ext>
            </a:extLst>
          </p:cNvPr>
          <p:cNvSpPr/>
          <p:nvPr/>
        </p:nvSpPr>
        <p:spPr>
          <a:xfrm>
            <a:off x="0" y="825500"/>
            <a:ext cx="9144000" cy="5816499"/>
          </a:xfrm>
          <a:prstGeom prst="rect">
            <a:avLst/>
          </a:prstGeom>
          <a:solidFill>
            <a:srgbClr val="22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74395C-4AE6-4B5B-95E3-0DF89519C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64" y="825499"/>
            <a:ext cx="6870342" cy="579374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F1F1584C-1039-4FB9-AECE-A67895A24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26" y="1336181"/>
            <a:ext cx="1010036" cy="187492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F34F29A-B4B7-4E75-9B99-E46D1BE5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21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77FD2C-AEDA-4C98-B9CE-4726C0F237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Hierarchie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89A76A3-38A0-4C67-BBC7-487E5DDF5C1B}"/>
              </a:ext>
            </a:extLst>
          </p:cNvPr>
          <p:cNvSpPr/>
          <p:nvPr/>
        </p:nvSpPr>
        <p:spPr>
          <a:xfrm>
            <a:off x="716280" y="1038859"/>
            <a:ext cx="2575560" cy="30988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75022FB-2175-47FC-9292-DBFEF5942277}"/>
              </a:ext>
            </a:extLst>
          </p:cNvPr>
          <p:cNvSpPr txBox="1"/>
          <p:nvPr/>
        </p:nvSpPr>
        <p:spPr>
          <a:xfrm>
            <a:off x="3508156" y="1038859"/>
            <a:ext cx="4419651" cy="594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>
                <a:solidFill>
                  <a:srgbClr val="FF0000"/>
                </a:solidFill>
              </a:rPr>
              <a:t>Die importierten Pakete sind im kompletten Bereich nutzbar</a:t>
            </a:r>
          </a:p>
        </p:txBody>
      </p: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8935A4F5-7829-4255-8AD3-5D1BB202D644}"/>
              </a:ext>
            </a:extLst>
          </p:cNvPr>
          <p:cNvCxnSpPr>
            <a:stCxn id="39" idx="2"/>
          </p:cNvCxnSpPr>
          <p:nvPr/>
        </p:nvCxnSpPr>
        <p:spPr>
          <a:xfrm rot="5400000">
            <a:off x="3668123" y="502841"/>
            <a:ext cx="919196" cy="318052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Verbinder: gewinkelt 36">
            <a:extLst>
              <a:ext uri="{FF2B5EF4-FFF2-40B4-BE49-F238E27FC236}">
                <a16:creationId xmlns:a16="http://schemas.microsoft.com/office/drawing/2014/main" id="{920243FF-1EB3-4AF6-99B6-A46926A13E32}"/>
              </a:ext>
            </a:extLst>
          </p:cNvPr>
          <p:cNvCxnSpPr>
            <a:cxnSpLocks/>
            <a:stCxn id="39" idx="2"/>
          </p:cNvCxnSpPr>
          <p:nvPr/>
        </p:nvCxnSpPr>
        <p:spPr>
          <a:xfrm rot="5400000">
            <a:off x="3367133" y="1169591"/>
            <a:ext cx="1886936" cy="281476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74772238-62E2-4CD9-8F29-F38FCF7B5652}"/>
              </a:ext>
            </a:extLst>
          </p:cNvPr>
          <p:cNvSpPr txBox="1"/>
          <p:nvPr/>
        </p:nvSpPr>
        <p:spPr>
          <a:xfrm>
            <a:off x="3169919" y="2228149"/>
            <a:ext cx="2476501" cy="2847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>
                <a:solidFill>
                  <a:srgbClr val="FF0000"/>
                </a:solidFill>
              </a:rPr>
              <a:t>Package – </a:t>
            </a:r>
            <a:r>
              <a:rPr lang="de-DE" dirty="0" err="1">
                <a:solidFill>
                  <a:srgbClr val="FF0000"/>
                </a:solidFill>
              </a:rPr>
              <a:t>Aussen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BF8807B-56E0-4E93-97AE-23DDC9AE7C2E}"/>
              </a:ext>
            </a:extLst>
          </p:cNvPr>
          <p:cNvSpPr txBox="1"/>
          <p:nvPr/>
        </p:nvSpPr>
        <p:spPr>
          <a:xfrm>
            <a:off x="3169918" y="3170438"/>
            <a:ext cx="2476501" cy="2847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>
                <a:solidFill>
                  <a:srgbClr val="FF0000"/>
                </a:solidFill>
              </a:rPr>
              <a:t>Package – </a:t>
            </a:r>
            <a:r>
              <a:rPr lang="de-DE" dirty="0" err="1">
                <a:solidFill>
                  <a:srgbClr val="FF0000"/>
                </a:solidFill>
              </a:rPr>
              <a:t>Body_Innen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FC32AD6-FC34-491D-A542-8B11DC662759}"/>
              </a:ext>
            </a:extLst>
          </p:cNvPr>
          <p:cNvSpPr txBox="1"/>
          <p:nvPr/>
        </p:nvSpPr>
        <p:spPr>
          <a:xfrm>
            <a:off x="3169918" y="4029516"/>
            <a:ext cx="2476501" cy="2847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>
                <a:solidFill>
                  <a:srgbClr val="FF0000"/>
                </a:solidFill>
              </a:rPr>
              <a:t>Package – Innen </a:t>
            </a:r>
          </a:p>
        </p:txBody>
      </p: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65F90016-83D6-431B-AAED-04EE4706DCB2}"/>
              </a:ext>
            </a:extLst>
          </p:cNvPr>
          <p:cNvCxnSpPr>
            <a:cxnSpLocks/>
            <a:stCxn id="39" idx="2"/>
          </p:cNvCxnSpPr>
          <p:nvPr/>
        </p:nvCxnSpPr>
        <p:spPr>
          <a:xfrm rot="5400000">
            <a:off x="1999202" y="1691702"/>
            <a:ext cx="3776978" cy="3660582"/>
          </a:xfrm>
          <a:prstGeom prst="bentConnector3">
            <a:avLst>
              <a:gd name="adj1" fmla="val 99832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1BE3168B-36BD-4D82-8A09-A60DECA79C55}"/>
              </a:ext>
            </a:extLst>
          </p:cNvPr>
          <p:cNvSpPr txBox="1"/>
          <p:nvPr/>
        </p:nvSpPr>
        <p:spPr>
          <a:xfrm>
            <a:off x="3169918" y="5082114"/>
            <a:ext cx="2476501" cy="2847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dirty="0">
                <a:solidFill>
                  <a:srgbClr val="FF0000"/>
                </a:solidFill>
              </a:rPr>
              <a:t>Hauptprozedur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99CC4EC9-794F-4F3D-89A4-A658AEAFC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26" y="6419003"/>
            <a:ext cx="647174" cy="15742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09DE23AB-71D0-495B-A256-4518BD1AD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" y="3834578"/>
            <a:ext cx="2080260" cy="1065941"/>
          </a:xfrm>
          <a:prstGeom prst="rect">
            <a:avLst/>
          </a:prstGeom>
        </p:spPr>
      </p:pic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CEADCF70-E7AF-470C-BD44-076785F1879D}"/>
              </a:ext>
            </a:extLst>
          </p:cNvPr>
          <p:cNvCxnSpPr>
            <a:cxnSpLocks/>
            <a:stCxn id="39" idx="2"/>
          </p:cNvCxnSpPr>
          <p:nvPr/>
        </p:nvCxnSpPr>
        <p:spPr>
          <a:xfrm rot="5400000">
            <a:off x="2864213" y="1482011"/>
            <a:ext cx="2702276" cy="300526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9CB9D9A8-834B-4D88-B950-6D17ADADD73E}"/>
              </a:ext>
            </a:extLst>
          </p:cNvPr>
          <p:cNvCxnSpPr>
            <a:cxnSpLocks/>
          </p:cNvCxnSpPr>
          <p:nvPr/>
        </p:nvCxnSpPr>
        <p:spPr>
          <a:xfrm flipV="1">
            <a:off x="2057400" y="3291300"/>
            <a:ext cx="4533900" cy="2119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Verbinder: gewinkelt 72">
            <a:extLst>
              <a:ext uri="{FF2B5EF4-FFF2-40B4-BE49-F238E27FC236}">
                <a16:creationId xmlns:a16="http://schemas.microsoft.com/office/drawing/2014/main" id="{5D1845A1-2232-4DCA-B816-9F91CDE5A029}"/>
              </a:ext>
            </a:extLst>
          </p:cNvPr>
          <p:cNvCxnSpPr>
            <a:cxnSpLocks/>
          </p:cNvCxnSpPr>
          <p:nvPr/>
        </p:nvCxnSpPr>
        <p:spPr>
          <a:xfrm flipV="1">
            <a:off x="1599317" y="3429000"/>
            <a:ext cx="4991983" cy="2288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Verbinder: gewinkelt 75">
            <a:extLst>
              <a:ext uri="{FF2B5EF4-FFF2-40B4-BE49-F238E27FC236}">
                <a16:creationId xmlns:a16="http://schemas.microsoft.com/office/drawing/2014/main" id="{2BAE919D-3984-478B-B11F-1E88F75C3AFB}"/>
              </a:ext>
            </a:extLst>
          </p:cNvPr>
          <p:cNvCxnSpPr>
            <a:cxnSpLocks/>
          </p:cNvCxnSpPr>
          <p:nvPr/>
        </p:nvCxnSpPr>
        <p:spPr>
          <a:xfrm flipV="1">
            <a:off x="1814610" y="3576064"/>
            <a:ext cx="4776690" cy="24590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82F57599-0158-4A39-AB54-5EC7C46429F5}"/>
              </a:ext>
            </a:extLst>
          </p:cNvPr>
          <p:cNvGrpSpPr/>
          <p:nvPr/>
        </p:nvGrpSpPr>
        <p:grpSpPr>
          <a:xfrm>
            <a:off x="6188095" y="2860678"/>
            <a:ext cx="2578875" cy="938165"/>
            <a:chOff x="6188095" y="2860678"/>
            <a:chExt cx="2578875" cy="938165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E4FD2942-F91F-44C8-ADB6-D62FAC4359F9}"/>
                </a:ext>
              </a:extLst>
            </p:cNvPr>
            <p:cNvGrpSpPr/>
            <p:nvPr/>
          </p:nvGrpSpPr>
          <p:grpSpPr>
            <a:xfrm>
              <a:off x="6188095" y="2860678"/>
              <a:ext cx="2243296" cy="777872"/>
              <a:chOff x="6188095" y="2860678"/>
              <a:chExt cx="2243296" cy="777872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205BE557-233D-4A5E-B672-48BF96432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9741" y="3219450"/>
                <a:ext cx="1771650" cy="419100"/>
              </a:xfrm>
              <a:prstGeom prst="rect">
                <a:avLst/>
              </a:prstGeom>
            </p:spPr>
          </p:pic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14DB9C4A-7468-43CA-B0FB-77A01724B4E0}"/>
                  </a:ext>
                </a:extLst>
              </p:cNvPr>
              <p:cNvSpPr txBox="1"/>
              <p:nvPr/>
            </p:nvSpPr>
            <p:spPr>
              <a:xfrm>
                <a:off x="6188095" y="2860678"/>
                <a:ext cx="1087323" cy="309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de-DE" dirty="0">
                    <a:solidFill>
                      <a:schemeClr val="bg1"/>
                    </a:solidFill>
                  </a:rPr>
                  <a:t>Ausgabe:</a:t>
                </a:r>
              </a:p>
            </p:txBody>
          </p:sp>
        </p:grpSp>
        <p:pic>
          <p:nvPicPr>
            <p:cNvPr id="80" name="Grafik 79">
              <a:extLst>
                <a:ext uri="{FF2B5EF4-FFF2-40B4-BE49-F238E27FC236}">
                  <a16:creationId xmlns:a16="http://schemas.microsoft.com/office/drawing/2014/main" id="{B584C5A4-B6FA-426D-AFBD-22E368F9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0995" y="3636918"/>
              <a:ext cx="2085975" cy="161925"/>
            </a:xfrm>
            <a:prstGeom prst="rect">
              <a:avLst/>
            </a:prstGeom>
          </p:spPr>
        </p:pic>
      </p:grpSp>
      <p:cxnSp>
        <p:nvCxnSpPr>
          <p:cNvPr id="82" name="Verbinder: gewinkelt 81">
            <a:extLst>
              <a:ext uri="{FF2B5EF4-FFF2-40B4-BE49-F238E27FC236}">
                <a16:creationId xmlns:a16="http://schemas.microsoft.com/office/drawing/2014/main" id="{9F435BA3-71BA-41FF-B434-8B579EE212AD}"/>
              </a:ext>
            </a:extLst>
          </p:cNvPr>
          <p:cNvCxnSpPr>
            <a:cxnSpLocks/>
          </p:cNvCxnSpPr>
          <p:nvPr/>
        </p:nvCxnSpPr>
        <p:spPr>
          <a:xfrm flipV="1">
            <a:off x="2247900" y="3722370"/>
            <a:ext cx="4343400" cy="6958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20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/>
      <p:bldP spid="39" grpId="1"/>
      <p:bldP spid="43" grpId="0"/>
      <p:bldP spid="43" grpId="1"/>
      <p:bldP spid="44" grpId="0"/>
      <p:bldP spid="44" grpId="1"/>
      <p:bldP spid="45" grpId="0"/>
      <p:bldP spid="45" grpId="1"/>
      <p:bldP spid="52" grpId="0"/>
      <p:bldP spid="5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2800" dirty="0"/>
              <a:t>Gliederung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-Klause</a:t>
            </a:r>
            <a:r>
              <a:rPr lang="de-DE" dirty="0" smtClean="0"/>
              <a:t> </a:t>
            </a:r>
          </a:p>
          <a:p>
            <a:r>
              <a:rPr lang="de-DE" dirty="0" smtClean="0"/>
              <a:t> Aktuelle </a:t>
            </a:r>
            <a:r>
              <a:rPr lang="de-DE" dirty="0"/>
              <a:t>Vorgehensweise </a:t>
            </a:r>
          </a:p>
          <a:p>
            <a:r>
              <a:rPr lang="de-DE" dirty="0"/>
              <a:t> Modularisierung</a:t>
            </a:r>
          </a:p>
          <a:p>
            <a:r>
              <a:rPr lang="de-DE" dirty="0"/>
              <a:t> Sichtbarkeiten</a:t>
            </a:r>
          </a:p>
          <a:p>
            <a:r>
              <a:rPr lang="de-DE" dirty="0"/>
              <a:t> Hierarchie</a:t>
            </a:r>
          </a:p>
          <a:p>
            <a:r>
              <a:rPr lang="de-DE" dirty="0" err="1" smtClean="0"/>
              <a:t>Exceptions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Generik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875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-Klausel</a:t>
            </a:r>
          </a:p>
        </p:txBody>
      </p:sp>
      <p:pic>
        <p:nvPicPr>
          <p:cNvPr id="5122" name="Picture 2" descr="Microsoft BASIC 2.0 for Mac (198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72" y="941921"/>
            <a:ext cx="8249123" cy="55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80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5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-Klausel</a:t>
            </a:r>
          </a:p>
        </p:txBody>
      </p:sp>
      <p:pic>
        <p:nvPicPr>
          <p:cNvPr id="2050" name="Picture 2" descr="WinWorld: Borland Turbo Pascal 4.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017036"/>
            <a:ext cx="8255726" cy="515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urbo Pascal 4.0 - version of programming language Pascal - Progopedia -  Encyclopedia of Programming Langu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1" y="1399590"/>
            <a:ext cx="8272412" cy="439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25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6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-Klausel</a:t>
            </a:r>
          </a:p>
        </p:txBody>
      </p:sp>
      <p:pic>
        <p:nvPicPr>
          <p:cNvPr id="3074" name="Picture 2" descr="Microsoft QuickPascal Code (198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5" y="1017037"/>
            <a:ext cx="7987005" cy="499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2833018" y="607892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505050"/>
                </a:solidFill>
                <a:latin typeface="Source Sans Pro"/>
              </a:rPr>
              <a:t>Microsoft </a:t>
            </a:r>
            <a:r>
              <a:rPr lang="de-DE" dirty="0" err="1">
                <a:solidFill>
                  <a:srgbClr val="505050"/>
                </a:solidFill>
                <a:latin typeface="Source Sans Pro"/>
              </a:rPr>
              <a:t>QuickPascal</a:t>
            </a:r>
            <a:r>
              <a:rPr lang="de-DE" dirty="0">
                <a:solidFill>
                  <a:srgbClr val="505050"/>
                </a:solidFill>
                <a:latin typeface="Source Sans Pro"/>
              </a:rPr>
              <a:t> Code (1989)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9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7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-Klausel</a:t>
            </a:r>
          </a:p>
        </p:txBody>
      </p:sp>
      <p:pic>
        <p:nvPicPr>
          <p:cNvPr id="4098" name="Picture 2" descr="Microsoft QuickC for Windows Editor and About Screen (199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45" y="987813"/>
            <a:ext cx="7223801" cy="541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89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8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-Klausel</a:t>
            </a:r>
          </a:p>
        </p:txBody>
      </p:sp>
      <p:pic>
        <p:nvPicPr>
          <p:cNvPr id="6146" name="Picture 2" descr="Microsoft Fortran PowerStation 1.0 Interface (199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76" y="1006475"/>
            <a:ext cx="7243601" cy="5432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75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9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-Klausel</a:t>
            </a:r>
          </a:p>
        </p:txBody>
      </p:sp>
      <p:pic>
        <p:nvPicPr>
          <p:cNvPr id="1028" name="Picture 4" descr="https://www.betaarchive.com/imageupload/2014-12/1418304079.or.37519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4" y="132371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524004" y="5952931"/>
            <a:ext cx="6095999" cy="3359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dirty="0"/>
              <a:t>Microsoft Developer Studio (1995)</a:t>
            </a:r>
          </a:p>
        </p:txBody>
      </p:sp>
    </p:spTree>
    <p:extLst>
      <p:ext uri="{BB962C8B-B14F-4D97-AF65-F5344CB8AC3E}">
        <p14:creationId xmlns:p14="http://schemas.microsoft.com/office/powerpoint/2010/main" val="34502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ndeswehr">
  <a:themeElements>
    <a:clrScheme name="Cyber">
      <a:dk1>
        <a:srgbClr val="000000"/>
      </a:dk1>
      <a:lt1>
        <a:srgbClr val="FFFFFF"/>
      </a:lt1>
      <a:dk2>
        <a:srgbClr val="537D6C"/>
      </a:dk2>
      <a:lt2>
        <a:srgbClr val="004471"/>
      </a:lt2>
      <a:accent1>
        <a:srgbClr val="C6D6DE"/>
      </a:accent1>
      <a:accent2>
        <a:srgbClr val="A6B8C3"/>
      </a:accent2>
      <a:accent3>
        <a:srgbClr val="647B8A"/>
      </a:accent3>
      <a:accent4>
        <a:srgbClr val="E6110C"/>
      </a:accent4>
      <a:accent5>
        <a:srgbClr val="F29100"/>
      </a:accent5>
      <a:accent6>
        <a:srgbClr val="F9B6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1159</Words>
  <Application>Microsoft Office PowerPoint</Application>
  <PresentationFormat>Bildschirmpräsentation (4:3)</PresentationFormat>
  <Paragraphs>262</Paragraphs>
  <Slides>21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Arial Narrow Bold</vt:lpstr>
      <vt:lpstr>Arial Regular</vt:lpstr>
      <vt:lpstr>Calibri</vt:lpstr>
      <vt:lpstr>Source Sans Pro</vt:lpstr>
      <vt:lpstr>Wingdings</vt:lpstr>
      <vt:lpstr>Bundeswehr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ITSBw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Adrian Weidig</dc:creator>
  <cp:lastModifiedBy>Adrian Weidig</cp:lastModifiedBy>
  <cp:revision>145</cp:revision>
  <dcterms:created xsi:type="dcterms:W3CDTF">2021-09-21T05:55:19Z</dcterms:created>
  <dcterms:modified xsi:type="dcterms:W3CDTF">2021-10-06T05:03:28Z</dcterms:modified>
</cp:coreProperties>
</file>